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5"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313863"/>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31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67311"/>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67311"/>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35000" y="1163638"/>
            <a:ext cx="5588000" cy="31432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82296"/>
            <a:ext cx="5486400" cy="3667334"/>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846554"/>
            <a:ext cx="2971800" cy="46731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846554"/>
            <a:ext cx="2971800" cy="46731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3024724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635000" y="1163638"/>
            <a:ext cx="5588000" cy="31432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482296"/>
            <a:ext cx="5486400" cy="366733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84613" y="8846554"/>
            <a:ext cx="2971800" cy="46731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58983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635000" y="1163638"/>
            <a:ext cx="5588000" cy="31432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482296"/>
            <a:ext cx="5486400" cy="366733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94" name="Shape 94"/>
          <p:cNvSpPr txBox="1">
            <a:spLocks noGrp="1"/>
          </p:cNvSpPr>
          <p:nvPr>
            <p:ph type="sldNum" idx="12"/>
          </p:nvPr>
        </p:nvSpPr>
        <p:spPr>
          <a:xfrm>
            <a:off x="3884613" y="8846554"/>
            <a:ext cx="2971800" cy="46731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3159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635000" y="1163638"/>
            <a:ext cx="5588000" cy="31432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0" name="Shape 100"/>
          <p:cNvSpPr txBox="1">
            <a:spLocks noGrp="1"/>
          </p:cNvSpPr>
          <p:nvPr>
            <p:ph type="body" idx="1"/>
          </p:nvPr>
        </p:nvSpPr>
        <p:spPr>
          <a:xfrm>
            <a:off x="685800" y="4482296"/>
            <a:ext cx="5486400" cy="366733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01" name="Shape 101"/>
          <p:cNvSpPr txBox="1">
            <a:spLocks noGrp="1"/>
          </p:cNvSpPr>
          <p:nvPr>
            <p:ph type="sldNum" idx="12"/>
          </p:nvPr>
        </p:nvSpPr>
        <p:spPr>
          <a:xfrm>
            <a:off x="3884613" y="8846554"/>
            <a:ext cx="2971800" cy="46731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37869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635000" y="1163638"/>
            <a:ext cx="5588000" cy="31432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7" name="Shape 107"/>
          <p:cNvSpPr txBox="1">
            <a:spLocks noGrp="1"/>
          </p:cNvSpPr>
          <p:nvPr>
            <p:ph type="body" idx="1"/>
          </p:nvPr>
        </p:nvSpPr>
        <p:spPr>
          <a:xfrm>
            <a:off x="685800" y="4482296"/>
            <a:ext cx="5486400" cy="366733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08" name="Shape 108"/>
          <p:cNvSpPr txBox="1">
            <a:spLocks noGrp="1"/>
          </p:cNvSpPr>
          <p:nvPr>
            <p:ph type="sldNum" idx="12"/>
          </p:nvPr>
        </p:nvSpPr>
        <p:spPr>
          <a:xfrm>
            <a:off x="3884613" y="8846554"/>
            <a:ext cx="2971800" cy="46731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72061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635000" y="1163638"/>
            <a:ext cx="5588000" cy="31432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4" name="Shape 114"/>
          <p:cNvSpPr txBox="1">
            <a:spLocks noGrp="1"/>
          </p:cNvSpPr>
          <p:nvPr>
            <p:ph type="body" idx="1"/>
          </p:nvPr>
        </p:nvSpPr>
        <p:spPr>
          <a:xfrm>
            <a:off x="685800" y="4482296"/>
            <a:ext cx="5486400" cy="366733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15" name="Shape 115"/>
          <p:cNvSpPr txBox="1">
            <a:spLocks noGrp="1"/>
          </p:cNvSpPr>
          <p:nvPr>
            <p:ph type="sldNum" idx="12"/>
          </p:nvPr>
        </p:nvSpPr>
        <p:spPr>
          <a:xfrm>
            <a:off x="3884613" y="8846554"/>
            <a:ext cx="2971800" cy="46731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99910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635000" y="1163638"/>
            <a:ext cx="5588000" cy="31432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1" name="Shape 121"/>
          <p:cNvSpPr txBox="1">
            <a:spLocks noGrp="1"/>
          </p:cNvSpPr>
          <p:nvPr>
            <p:ph type="body" idx="1"/>
          </p:nvPr>
        </p:nvSpPr>
        <p:spPr>
          <a:xfrm>
            <a:off x="685800" y="4482296"/>
            <a:ext cx="5486400" cy="366733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22" name="Shape 122"/>
          <p:cNvSpPr txBox="1">
            <a:spLocks noGrp="1"/>
          </p:cNvSpPr>
          <p:nvPr>
            <p:ph type="sldNum" idx="12"/>
          </p:nvPr>
        </p:nvSpPr>
        <p:spPr>
          <a:xfrm>
            <a:off x="3884613" y="8846554"/>
            <a:ext cx="2971800" cy="46731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45540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635000" y="1163638"/>
            <a:ext cx="5588000" cy="31432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8" name="Shape 128"/>
          <p:cNvSpPr txBox="1">
            <a:spLocks noGrp="1"/>
          </p:cNvSpPr>
          <p:nvPr>
            <p:ph type="body" idx="1"/>
          </p:nvPr>
        </p:nvSpPr>
        <p:spPr>
          <a:xfrm>
            <a:off x="685800" y="4482296"/>
            <a:ext cx="5486400" cy="366733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29" name="Shape 129"/>
          <p:cNvSpPr txBox="1">
            <a:spLocks noGrp="1"/>
          </p:cNvSpPr>
          <p:nvPr>
            <p:ph type="sldNum" idx="12"/>
          </p:nvPr>
        </p:nvSpPr>
        <p:spPr>
          <a:xfrm>
            <a:off x="3884613" y="8846554"/>
            <a:ext cx="2971800" cy="46731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83529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635000" y="1163638"/>
            <a:ext cx="5588000" cy="31432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5" name="Shape 135"/>
          <p:cNvSpPr txBox="1">
            <a:spLocks noGrp="1"/>
          </p:cNvSpPr>
          <p:nvPr>
            <p:ph type="body" idx="1"/>
          </p:nvPr>
        </p:nvSpPr>
        <p:spPr>
          <a:xfrm>
            <a:off x="685800" y="4482296"/>
            <a:ext cx="5486400" cy="366733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36" name="Shape 136"/>
          <p:cNvSpPr txBox="1">
            <a:spLocks noGrp="1"/>
          </p:cNvSpPr>
          <p:nvPr>
            <p:ph type="sldNum" idx="12"/>
          </p:nvPr>
        </p:nvSpPr>
        <p:spPr>
          <a:xfrm>
            <a:off x="3884613" y="8846554"/>
            <a:ext cx="2971800" cy="46731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640919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635000" y="1163638"/>
            <a:ext cx="5588000" cy="31432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2" name="Shape 142"/>
          <p:cNvSpPr txBox="1">
            <a:spLocks noGrp="1"/>
          </p:cNvSpPr>
          <p:nvPr>
            <p:ph type="body" idx="1"/>
          </p:nvPr>
        </p:nvSpPr>
        <p:spPr>
          <a:xfrm>
            <a:off x="685800" y="4482296"/>
            <a:ext cx="5486400" cy="366733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43" name="Shape 143"/>
          <p:cNvSpPr txBox="1">
            <a:spLocks noGrp="1"/>
          </p:cNvSpPr>
          <p:nvPr>
            <p:ph type="sldNum" idx="12"/>
          </p:nvPr>
        </p:nvSpPr>
        <p:spPr>
          <a:xfrm>
            <a:off x="3884613" y="8846554"/>
            <a:ext cx="2971800" cy="46731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08116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0046169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8130205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7165228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6620438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0076185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0319573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6984143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2362322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5300688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0252206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4986256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5061765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6669730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6548834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9143402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71432811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7786186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pPr marL="0" lvl="0" indent="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67284596"/>
      </p:ext>
    </p:extLst>
  </p:cSld>
  <p:clrMap bg1="dk1" tx1="lt1" bg2="dk2"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Shape 88"/>
        <p:cNvGrpSpPr/>
        <p:nvPr/>
      </p:nvGrpSpPr>
      <p:grpSpPr>
        <a:xfrm>
          <a:off x="0" y="0"/>
          <a:ext cx="0" cy="0"/>
          <a:chOff x="0" y="0"/>
          <a:chExt cx="0" cy="0"/>
        </a:xfrm>
      </p:grpSpPr>
      <p:sp>
        <p:nvSpPr>
          <p:cNvPr id="89" name="Shape 89"/>
          <p:cNvSpPr txBox="1">
            <a:spLocks noGrp="1"/>
          </p:cNvSpPr>
          <p:nvPr>
            <p:ph type="ctrTitle"/>
          </p:nvPr>
        </p:nvSpPr>
        <p:spPr>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dk1"/>
              </a:buClr>
              <a:buSzPts val="5400"/>
              <a:buFont typeface="Calibri"/>
              <a:buNone/>
            </a:pPr>
            <a:r>
              <a:rPr lang="en-US" sz="5400" b="0" i="0" u="none" strike="noStrike" cap="none" dirty="0">
                <a:solidFill>
                  <a:schemeClr val="dk1"/>
                </a:solidFill>
                <a:latin typeface="Calibri"/>
                <a:ea typeface="Calibri"/>
                <a:cs typeface="Calibri"/>
                <a:sym typeface="Calibri"/>
              </a:rPr>
              <a:t/>
            </a:r>
            <a:br>
              <a:rPr lang="en-US" sz="5400" b="0" i="0" u="none" strike="noStrike" cap="none" dirty="0">
                <a:solidFill>
                  <a:schemeClr val="dk1"/>
                </a:solidFill>
                <a:latin typeface="Calibri"/>
                <a:ea typeface="Calibri"/>
                <a:cs typeface="Calibri"/>
                <a:sym typeface="Calibri"/>
              </a:rPr>
            </a:br>
            <a:r>
              <a:rPr lang="en-US" sz="5400" b="0" i="0" u="none" strike="noStrike" cap="none" dirty="0">
                <a:solidFill>
                  <a:schemeClr val="dk1"/>
                </a:solidFill>
                <a:latin typeface="Calibri"/>
                <a:ea typeface="Calibri"/>
                <a:cs typeface="Calibri"/>
                <a:sym typeface="Calibri"/>
              </a:rPr>
              <a:t/>
            </a:r>
            <a:br>
              <a:rPr lang="en-US" sz="5400" b="0" i="0" u="none" strike="noStrike" cap="none" dirty="0">
                <a:solidFill>
                  <a:schemeClr val="dk1"/>
                </a:solidFill>
                <a:latin typeface="Calibri"/>
                <a:ea typeface="Calibri"/>
                <a:cs typeface="Calibri"/>
                <a:sym typeface="Calibri"/>
              </a:rPr>
            </a:br>
            <a:r>
              <a:rPr lang="en-US" sz="5400" b="0" i="0" u="none" strike="noStrike" cap="none" dirty="0">
                <a:solidFill>
                  <a:schemeClr val="dk1"/>
                </a:solidFill>
                <a:latin typeface="Calibri"/>
                <a:ea typeface="Calibri"/>
                <a:cs typeface="Calibri"/>
                <a:sym typeface="Calibri"/>
              </a:rPr>
              <a:t>Martin Luther King Jr. and Mahatma </a:t>
            </a:r>
            <a:r>
              <a:rPr lang="en-US" sz="5400" b="0" i="0" u="none" strike="noStrike" cap="none" dirty="0" err="1">
                <a:solidFill>
                  <a:schemeClr val="dk1"/>
                </a:solidFill>
                <a:latin typeface="Calibri"/>
                <a:ea typeface="Calibri"/>
                <a:cs typeface="Calibri"/>
                <a:sym typeface="Calibri"/>
              </a:rPr>
              <a:t>Ghandi</a:t>
            </a:r>
            <a:r>
              <a:rPr lang="en-US" sz="5400" b="0" i="0" u="none" strike="noStrike" cap="none" dirty="0">
                <a:solidFill>
                  <a:schemeClr val="dk1"/>
                </a:solidFill>
                <a:latin typeface="Calibri"/>
                <a:ea typeface="Calibri"/>
                <a:cs typeface="Calibri"/>
                <a:sym typeface="Calibri"/>
              </a:rPr>
              <a:t>.</a:t>
            </a:r>
            <a:br>
              <a:rPr lang="en-US" sz="5400" b="0" i="0" u="none" strike="noStrike" cap="none" dirty="0">
                <a:solidFill>
                  <a:schemeClr val="dk1"/>
                </a:solidFill>
                <a:latin typeface="Calibri"/>
                <a:ea typeface="Calibri"/>
                <a:cs typeface="Calibri"/>
                <a:sym typeface="Calibri"/>
              </a:rPr>
            </a:br>
            <a:r>
              <a:rPr lang="en-US" sz="5400" b="0" i="0" u="none" strike="noStrike" cap="none" dirty="0">
                <a:solidFill>
                  <a:schemeClr val="dk1"/>
                </a:solidFill>
                <a:latin typeface="Calibri"/>
                <a:ea typeface="Calibri"/>
                <a:cs typeface="Calibri"/>
                <a:sym typeface="Calibri"/>
              </a:rPr>
              <a:t/>
            </a:r>
            <a:br>
              <a:rPr lang="en-US" sz="5400" b="0" i="0" u="none" strike="noStrike" cap="none" dirty="0">
                <a:solidFill>
                  <a:schemeClr val="dk1"/>
                </a:solidFill>
                <a:latin typeface="Calibri"/>
                <a:ea typeface="Calibri"/>
                <a:cs typeface="Calibri"/>
                <a:sym typeface="Calibri"/>
              </a:rPr>
            </a:br>
            <a:endParaRPr sz="5400" b="0" i="0" u="none" strike="noStrike" cap="none" dirty="0">
              <a:solidFill>
                <a:schemeClr val="dk1"/>
              </a:solidFill>
              <a:latin typeface="Calibri"/>
              <a:ea typeface="Calibri"/>
              <a:cs typeface="Calibri"/>
              <a:sym typeface="Calibri"/>
            </a:endParaRPr>
          </a:p>
        </p:txBody>
      </p:sp>
      <p:sp>
        <p:nvSpPr>
          <p:cNvPr id="90" name="Shape 90"/>
          <p:cNvSpPr txBox="1">
            <a:spLocks noGrp="1"/>
          </p:cNvSpPr>
          <p:nvPr>
            <p:ph type="subTitle" idx="1"/>
          </p:nvPr>
        </p:nvSpPr>
        <p:spPr>
          <a:xfrm>
            <a:off x="1014718" y="5512859"/>
            <a:ext cx="10572000" cy="434974"/>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3600"/>
              <a:buFont typeface="Arial"/>
              <a:buNone/>
            </a:pPr>
            <a:r>
              <a:rPr lang="en-US" sz="3600" b="0" i="0" u="none" strike="noStrike" cap="none" dirty="0">
                <a:solidFill>
                  <a:schemeClr val="dk1"/>
                </a:solidFill>
                <a:latin typeface="Calibri"/>
                <a:ea typeface="Calibri"/>
                <a:cs typeface="Calibri"/>
                <a:sym typeface="Calibri"/>
              </a:rPr>
              <a:t>Compare and Contrast</a:t>
            </a: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750"/>
                                        <p:tgtEl>
                                          <p:spTgt spid="8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0">
                                            <p:txEl>
                                              <p:pRg st="0" end="0"/>
                                            </p:txEl>
                                          </p:spTgt>
                                        </p:tgtEl>
                                        <p:attrNameLst>
                                          <p:attrName>style.visibility</p:attrName>
                                        </p:attrNameLst>
                                      </p:cBhvr>
                                      <p:to>
                                        <p:strVal val="visible"/>
                                      </p:to>
                                    </p:set>
                                    <p:animEffect transition="in" filter="fade">
                                      <p:cBhvr>
                                        <p:cTn id="12" dur="500"/>
                                        <p:tgtEl>
                                          <p:spTgt spid="9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1063920" y="832514"/>
            <a:ext cx="10203636" cy="627797"/>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2160"/>
              <a:buFont typeface="Calibri"/>
              <a:buNone/>
            </a:pPr>
            <a:r>
              <a:rPr lang="en-US" sz="2160" b="1" i="0" u="none" strike="noStrike" cap="none" dirty="0">
                <a:solidFill>
                  <a:schemeClr val="bg1"/>
                </a:solidFill>
                <a:latin typeface="Calibri"/>
                <a:ea typeface="Calibri"/>
                <a:cs typeface="Calibri"/>
                <a:sym typeface="Calibri"/>
              </a:rPr>
              <a:t/>
            </a:r>
            <a:br>
              <a:rPr lang="en-US" sz="2160" b="1" i="0" u="none" strike="noStrike" cap="none" dirty="0">
                <a:solidFill>
                  <a:schemeClr val="bg1"/>
                </a:solidFill>
                <a:latin typeface="Calibri"/>
                <a:ea typeface="Calibri"/>
                <a:cs typeface="Calibri"/>
                <a:sym typeface="Calibri"/>
              </a:rPr>
            </a:br>
            <a:r>
              <a:rPr lang="en-US" sz="3600" b="1" i="0" u="none" strike="noStrike" cap="none" dirty="0">
                <a:solidFill>
                  <a:schemeClr val="bg1"/>
                </a:solidFill>
                <a:latin typeface="Calibri"/>
                <a:ea typeface="Calibri"/>
                <a:cs typeface="Calibri"/>
                <a:sym typeface="Calibri"/>
              </a:rPr>
              <a:t/>
            </a:r>
            <a:br>
              <a:rPr lang="en-US" sz="3600" b="1" i="0" u="none" strike="noStrike" cap="none" dirty="0">
                <a:solidFill>
                  <a:schemeClr val="bg1"/>
                </a:solidFill>
                <a:latin typeface="Calibri"/>
                <a:ea typeface="Calibri"/>
                <a:cs typeface="Calibri"/>
                <a:sym typeface="Calibri"/>
              </a:rPr>
            </a:br>
            <a:r>
              <a:rPr lang="en-US" sz="3600" b="1" i="0" u="none" strike="noStrike" cap="none" dirty="0">
                <a:solidFill>
                  <a:schemeClr val="bg1"/>
                </a:solidFill>
                <a:latin typeface="Calibri"/>
                <a:ea typeface="Calibri"/>
                <a:cs typeface="Calibri"/>
                <a:sym typeface="Calibri"/>
              </a:rPr>
              <a:t/>
            </a:r>
            <a:br>
              <a:rPr lang="en-US" sz="3600" b="1" i="0" u="none" strike="noStrike" cap="none" dirty="0">
                <a:solidFill>
                  <a:schemeClr val="bg1"/>
                </a:solidFill>
                <a:latin typeface="Calibri"/>
                <a:ea typeface="Calibri"/>
                <a:cs typeface="Calibri"/>
                <a:sym typeface="Calibri"/>
              </a:rPr>
            </a:br>
            <a:r>
              <a:rPr lang="en-US" sz="3600" b="1" i="0" u="none" strike="noStrike" cap="none" dirty="0">
                <a:solidFill>
                  <a:schemeClr val="bg1"/>
                </a:solidFill>
                <a:latin typeface="Calibri"/>
                <a:ea typeface="Calibri"/>
                <a:cs typeface="Calibri"/>
                <a:sym typeface="Calibri"/>
              </a:rPr>
              <a:t>1.) Who was Martin Luther King Jr? What was </a:t>
            </a:r>
            <a:r>
              <a:rPr lang="en-US" sz="3600" b="1" i="0" u="none" strike="noStrike" cap="none" dirty="0" smtClean="0">
                <a:solidFill>
                  <a:schemeClr val="bg1"/>
                </a:solidFill>
                <a:latin typeface="Calibri"/>
                <a:ea typeface="Calibri"/>
                <a:cs typeface="Calibri"/>
                <a:sym typeface="Calibri"/>
              </a:rPr>
              <a:t>his family </a:t>
            </a:r>
            <a:r>
              <a:rPr lang="en-US" sz="3600" b="1" i="0" u="none" strike="noStrike" cap="none" dirty="0">
                <a:solidFill>
                  <a:schemeClr val="bg1"/>
                </a:solidFill>
                <a:latin typeface="Calibri"/>
                <a:ea typeface="Calibri"/>
                <a:cs typeface="Calibri"/>
                <a:sym typeface="Calibri"/>
              </a:rPr>
              <a:t>background? </a:t>
            </a:r>
            <a:r>
              <a:rPr lang="en-US" sz="3600" b="1" i="0" u="none" strike="noStrike" cap="none" dirty="0" smtClean="0">
                <a:solidFill>
                  <a:schemeClr val="bg1"/>
                </a:solidFill>
                <a:latin typeface="Calibri"/>
                <a:ea typeface="Calibri"/>
                <a:cs typeface="Calibri"/>
                <a:sym typeface="Calibri"/>
              </a:rPr>
              <a:t>Why </a:t>
            </a:r>
            <a:r>
              <a:rPr lang="en-US" sz="3600" b="1" i="0" u="none" strike="noStrike" cap="none" dirty="0">
                <a:solidFill>
                  <a:schemeClr val="bg1"/>
                </a:solidFill>
                <a:latin typeface="Calibri"/>
                <a:ea typeface="Calibri"/>
                <a:cs typeface="Calibri"/>
                <a:sym typeface="Calibri"/>
              </a:rPr>
              <a:t>did he choose to become a pastor?</a:t>
            </a:r>
            <a:r>
              <a:rPr lang="en-US" sz="6030" b="1" i="0" u="none" strike="noStrike" cap="none" dirty="0">
                <a:solidFill>
                  <a:schemeClr val="bg1"/>
                </a:solidFill>
                <a:latin typeface="Calibri"/>
                <a:ea typeface="Calibri"/>
                <a:cs typeface="Calibri"/>
                <a:sym typeface="Calibri"/>
              </a:rPr>
              <a:t/>
            </a:r>
            <a:br>
              <a:rPr lang="en-US" sz="6030" b="1" i="0" u="none" strike="noStrike" cap="none" dirty="0">
                <a:solidFill>
                  <a:schemeClr val="bg1"/>
                </a:solidFill>
                <a:latin typeface="Calibri"/>
                <a:ea typeface="Calibri"/>
                <a:cs typeface="Calibri"/>
                <a:sym typeface="Calibri"/>
              </a:rPr>
            </a:br>
            <a:r>
              <a:rPr lang="en-US" sz="3959" b="1" i="0" u="none" strike="noStrike" cap="none" dirty="0">
                <a:solidFill>
                  <a:schemeClr val="bg1"/>
                </a:solidFill>
                <a:latin typeface="Calibri"/>
                <a:ea typeface="Calibri"/>
                <a:cs typeface="Calibri"/>
                <a:sym typeface="Calibri"/>
              </a:rPr>
              <a:t/>
            </a:r>
            <a:br>
              <a:rPr lang="en-US" sz="3959" b="1" i="0" u="none" strike="noStrike" cap="none" dirty="0">
                <a:solidFill>
                  <a:schemeClr val="bg1"/>
                </a:solidFill>
                <a:latin typeface="Calibri"/>
                <a:ea typeface="Calibri"/>
                <a:cs typeface="Calibri"/>
                <a:sym typeface="Calibri"/>
              </a:rPr>
            </a:br>
            <a:endParaRPr sz="3959" b="1" i="0" u="none" strike="noStrike" cap="none" dirty="0">
              <a:solidFill>
                <a:schemeClr val="bg1"/>
              </a:solidFill>
              <a:latin typeface="Calibri"/>
              <a:ea typeface="Calibri"/>
              <a:cs typeface="Calibri"/>
              <a:sym typeface="Calibri"/>
            </a:endParaRPr>
          </a:p>
        </p:txBody>
      </p:sp>
      <p:sp>
        <p:nvSpPr>
          <p:cNvPr id="97" name="Shape 97"/>
          <p:cNvSpPr txBox="1">
            <a:spLocks noGrp="1"/>
          </p:cNvSpPr>
          <p:nvPr>
            <p:ph idx="1"/>
          </p:nvPr>
        </p:nvSpPr>
        <p:spPr>
          <a:xfrm>
            <a:off x="1063920" y="2799249"/>
            <a:ext cx="10353762" cy="4058751"/>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C55A11"/>
              </a:buClr>
              <a:buSzPts val="3200"/>
              <a:buFont typeface="Arial"/>
              <a:buChar char="•"/>
            </a:pPr>
            <a:r>
              <a:rPr lang="en-US" sz="3200" b="0" i="0" u="none" strike="noStrike" cap="none" dirty="0">
                <a:solidFill>
                  <a:schemeClr val="bg1"/>
                </a:solidFill>
                <a:latin typeface="Calibri"/>
                <a:ea typeface="Calibri"/>
                <a:cs typeface="Calibri"/>
                <a:sym typeface="Calibri"/>
              </a:rPr>
              <a:t>Martin Luther King Jr.  was a civil rights leader. </a:t>
            </a:r>
            <a:endParaRPr dirty="0">
              <a:solidFill>
                <a:schemeClr val="bg1"/>
              </a:solidFill>
            </a:endParaRPr>
          </a:p>
          <a:p>
            <a:pPr marL="228600" marR="0" lvl="0" indent="-228600" algn="l" rtl="0">
              <a:lnSpc>
                <a:spcPct val="90000"/>
              </a:lnSpc>
              <a:spcBef>
                <a:spcPts val="1000"/>
              </a:spcBef>
              <a:spcAft>
                <a:spcPts val="0"/>
              </a:spcAft>
              <a:buClr>
                <a:srgbClr val="C55A11"/>
              </a:buClr>
              <a:buSzPts val="3200"/>
              <a:buFont typeface="Arial"/>
              <a:buChar char="•"/>
            </a:pPr>
            <a:r>
              <a:rPr lang="en-US" sz="3200" b="0" i="0" u="none" strike="noStrike" cap="none" dirty="0">
                <a:solidFill>
                  <a:schemeClr val="bg1"/>
                </a:solidFill>
                <a:latin typeface="Calibri"/>
                <a:ea typeface="Calibri"/>
                <a:cs typeface="Calibri"/>
                <a:sym typeface="Calibri"/>
              </a:rPr>
              <a:t>He came from a long line of southern pastors.</a:t>
            </a:r>
            <a:endParaRPr dirty="0">
              <a:solidFill>
                <a:schemeClr val="bg1"/>
              </a:solidFill>
            </a:endParaRPr>
          </a:p>
          <a:p>
            <a:pPr marL="228600" marR="0" lvl="0" indent="-228600" algn="l" rtl="0">
              <a:lnSpc>
                <a:spcPct val="90000"/>
              </a:lnSpc>
              <a:spcBef>
                <a:spcPts val="1000"/>
              </a:spcBef>
              <a:spcAft>
                <a:spcPts val="0"/>
              </a:spcAft>
              <a:buClr>
                <a:srgbClr val="C55A11"/>
              </a:buClr>
              <a:buSzPts val="3200"/>
              <a:buFont typeface="Arial"/>
              <a:buChar char="•"/>
            </a:pPr>
            <a:r>
              <a:rPr lang="en-US" sz="3200" b="0" i="0" u="none" strike="noStrike" cap="none" dirty="0">
                <a:solidFill>
                  <a:schemeClr val="bg1"/>
                </a:solidFill>
                <a:latin typeface="Calibri"/>
                <a:ea typeface="Calibri"/>
                <a:cs typeface="Calibri"/>
                <a:sym typeface="Calibri"/>
              </a:rPr>
              <a:t>He was inspired by his father and grandfather to become a pastor.</a:t>
            </a:r>
            <a:endParaRPr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97">
                                            <p:txEl>
                                              <p:pRg st="0" end="0"/>
                                            </p:txEl>
                                          </p:spTgt>
                                        </p:tgtEl>
                                        <p:attrNameLst>
                                          <p:attrName>style.visibility</p:attrName>
                                        </p:attrNameLst>
                                      </p:cBhvr>
                                      <p:to>
                                        <p:strVal val="visible"/>
                                      </p:to>
                                    </p:set>
                                    <p:animEffect transition="in" filter="fade">
                                      <p:cBhvr>
                                        <p:cTn id="11" dur="1000"/>
                                        <p:tgtEl>
                                          <p:spTgt spid="97">
                                            <p:txEl>
                                              <p:pRg st="0" end="0"/>
                                            </p:txEl>
                                          </p:spTgt>
                                        </p:tgtEl>
                                      </p:cBhvr>
                                    </p:animEffect>
                                    <p:anim calcmode="lin" valueType="num">
                                      <p:cBhvr>
                                        <p:cTn id="12" dur="1000" fill="hold"/>
                                        <p:tgtEl>
                                          <p:spTgt spid="97">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9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97">
                                            <p:txEl>
                                              <p:pRg st="1" end="1"/>
                                            </p:txEl>
                                          </p:spTgt>
                                        </p:tgtEl>
                                        <p:attrNameLst>
                                          <p:attrName>style.visibility</p:attrName>
                                        </p:attrNameLst>
                                      </p:cBhvr>
                                      <p:to>
                                        <p:strVal val="visible"/>
                                      </p:to>
                                    </p:set>
                                    <p:animEffect transition="in" filter="fade">
                                      <p:cBhvr>
                                        <p:cTn id="18" dur="1000"/>
                                        <p:tgtEl>
                                          <p:spTgt spid="97">
                                            <p:txEl>
                                              <p:pRg st="1" end="1"/>
                                            </p:txEl>
                                          </p:spTgt>
                                        </p:tgtEl>
                                      </p:cBhvr>
                                    </p:animEffect>
                                    <p:anim calcmode="lin" valueType="num">
                                      <p:cBhvr>
                                        <p:cTn id="19" dur="1000" fill="hold"/>
                                        <p:tgtEl>
                                          <p:spTgt spid="97">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9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7">
                                            <p:txEl>
                                              <p:pRg st="2" end="2"/>
                                            </p:txEl>
                                          </p:spTgt>
                                        </p:tgtEl>
                                        <p:attrNameLst>
                                          <p:attrName>style.visibility</p:attrName>
                                        </p:attrNameLst>
                                      </p:cBhvr>
                                      <p:to>
                                        <p:strVal val="visible"/>
                                      </p:to>
                                    </p:set>
                                    <p:animEffect transition="in" filter="fade">
                                      <p:cBhvr>
                                        <p:cTn id="25" dur="1000"/>
                                        <p:tgtEl>
                                          <p:spTgt spid="97">
                                            <p:txEl>
                                              <p:pRg st="2" end="2"/>
                                            </p:txEl>
                                          </p:spTgt>
                                        </p:tgtEl>
                                      </p:cBhvr>
                                    </p:animEffect>
                                    <p:anim calcmode="lin" valueType="num">
                                      <p:cBhvr>
                                        <p:cTn id="26" dur="1000" fill="hold"/>
                                        <p:tgtEl>
                                          <p:spTgt spid="97">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9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Shape 102"/>
        <p:cNvGrpSpPr/>
        <p:nvPr/>
      </p:nvGrpSpPr>
      <p:grpSpPr>
        <a:xfrm>
          <a:off x="0" y="0"/>
          <a:ext cx="0" cy="0"/>
          <a:chOff x="0" y="0"/>
          <a:chExt cx="0" cy="0"/>
        </a:xfrm>
      </p:grpSpPr>
      <p:sp>
        <p:nvSpPr>
          <p:cNvPr id="103" name="Shape 103"/>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3240"/>
              <a:buFont typeface="Calibri"/>
              <a:buNone/>
            </a:pP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2.) Who was Mahatma Ghandi? What was Ghandi's experience in school?</a:t>
            </a:r>
            <a:r>
              <a:rPr lang="en-US" sz="3959" b="0" i="0" u="none" strike="noStrike" cap="none">
                <a:solidFill>
                  <a:schemeClr val="dk1"/>
                </a:solidFill>
                <a:latin typeface="Calibri"/>
                <a:ea typeface="Calibri"/>
                <a:cs typeface="Calibri"/>
                <a:sym typeface="Calibri"/>
              </a:rPr>
              <a:t/>
            </a:r>
            <a:br>
              <a:rPr lang="en-US" sz="3959" b="0" i="0" u="none" strike="noStrike" cap="none">
                <a:solidFill>
                  <a:schemeClr val="dk1"/>
                </a:solidFill>
                <a:latin typeface="Calibri"/>
                <a:ea typeface="Calibri"/>
                <a:cs typeface="Calibri"/>
                <a:sym typeface="Calibri"/>
              </a:rPr>
            </a:br>
            <a:r>
              <a:rPr lang="en-US" sz="3959" b="0" i="0" u="none" strike="noStrike" cap="none">
                <a:solidFill>
                  <a:schemeClr val="dk1"/>
                </a:solidFill>
                <a:latin typeface="Calibri"/>
                <a:ea typeface="Calibri"/>
                <a:cs typeface="Calibri"/>
                <a:sym typeface="Calibri"/>
              </a:rPr>
              <a:t/>
            </a:r>
            <a:br>
              <a:rPr lang="en-US" sz="3959" b="0" i="0" u="none" strike="noStrike" cap="none">
                <a:solidFill>
                  <a:schemeClr val="dk1"/>
                </a:solidFill>
                <a:latin typeface="Calibri"/>
                <a:ea typeface="Calibri"/>
                <a:cs typeface="Calibri"/>
                <a:sym typeface="Calibri"/>
              </a:rPr>
            </a:br>
            <a:endParaRPr sz="3959" b="0" i="0" u="none" strike="noStrike" cap="none">
              <a:solidFill>
                <a:schemeClr val="dk1"/>
              </a:solidFill>
              <a:latin typeface="Calibri"/>
              <a:ea typeface="Calibri"/>
              <a:cs typeface="Calibri"/>
              <a:sym typeface="Calibri"/>
            </a:endParaRPr>
          </a:p>
        </p:txBody>
      </p:sp>
      <p:sp>
        <p:nvSpPr>
          <p:cNvPr id="104" name="Shape 104"/>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Ghandi was a leader of the Indian struggle for Independence.</a:t>
            </a:r>
            <a:endParaRPr/>
          </a:p>
          <a:p>
            <a:pPr marL="228600" marR="0" lvl="0" indent="-228600" algn="l" rtl="0">
              <a:lnSpc>
                <a:spcPct val="9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He got through his multiplication tables with difficulty.</a:t>
            </a:r>
            <a:endParaRPr/>
          </a:p>
          <a:p>
            <a:pPr marL="228600" marR="0" lvl="0" indent="-228600" algn="l" rtl="0">
              <a:lnSpc>
                <a:spcPct val="9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He felt his intellect was "sluggish" and his "Memory Raw"</a:t>
            </a:r>
            <a:endParaRPr/>
          </a:p>
          <a:p>
            <a:pPr marL="228600" marR="0" lvl="0" indent="-228600" algn="l" rtl="0">
              <a:lnSpc>
                <a:spcPct val="9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He was painfully shy and avoided most of his schoolmates.</a:t>
            </a:r>
            <a:endParaRPr/>
          </a:p>
          <a:p>
            <a:pPr marL="228600" marR="0" lvl="0" indent="-50800" algn="l" rtl="0">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Shape 109"/>
        <p:cNvGrpSpPr/>
        <p:nvPr/>
      </p:nvGrpSpPr>
      <p:grpSpPr>
        <a:xfrm>
          <a:off x="0" y="0"/>
          <a:ext cx="0" cy="0"/>
          <a:chOff x="0" y="0"/>
          <a:chExt cx="0" cy="0"/>
        </a:xfrm>
      </p:grpSpPr>
      <p:sp>
        <p:nvSpPr>
          <p:cNvPr id="110" name="Shape 110"/>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3240"/>
              <a:buFont typeface="Calibri"/>
              <a:buNone/>
            </a:pP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240" b="0" i="0" u="none" strike="noStrike" cap="none">
                <a:solidFill>
                  <a:srgbClr val="002060"/>
                </a:solidFill>
                <a:latin typeface="Calibri"/>
                <a:ea typeface="Calibri"/>
                <a:cs typeface="Calibri"/>
                <a:sym typeface="Calibri"/>
              </a:rPr>
              <a:t/>
            </a:r>
            <a:br>
              <a:rPr lang="en-US" sz="3240" b="0" i="0" u="none" strike="noStrike" cap="none">
                <a:solidFill>
                  <a:srgbClr val="002060"/>
                </a:solidFill>
                <a:latin typeface="Calibri"/>
                <a:ea typeface="Calibri"/>
                <a:cs typeface="Calibri"/>
                <a:sym typeface="Calibri"/>
              </a:rPr>
            </a:br>
            <a:r>
              <a:rPr lang="en-US" sz="3600" b="0" i="0" u="none" strike="noStrike" cap="none">
                <a:solidFill>
                  <a:srgbClr val="002060"/>
                </a:solidFill>
                <a:latin typeface="Calibri"/>
                <a:ea typeface="Calibri"/>
                <a:cs typeface="Calibri"/>
                <a:sym typeface="Calibri"/>
              </a:rPr>
              <a:t>3.) When Ghandi returned to India in 1915, what cause did he begin to campaign for? What were some of his other goals?</a:t>
            </a: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endParaRPr sz="3959" b="0" i="0" u="none" strike="noStrike" cap="none">
              <a:solidFill>
                <a:schemeClr val="dk1"/>
              </a:solidFill>
              <a:latin typeface="Calibri"/>
              <a:ea typeface="Calibri"/>
              <a:cs typeface="Calibri"/>
              <a:sym typeface="Calibri"/>
            </a:endParaRPr>
          </a:p>
        </p:txBody>
      </p:sp>
      <p:sp>
        <p:nvSpPr>
          <p:cNvPr id="111" name="Shape 111"/>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7030A0"/>
              </a:buClr>
              <a:buSzPts val="3200"/>
              <a:buFont typeface="Arial"/>
              <a:buChar char="•"/>
            </a:pPr>
            <a:r>
              <a:rPr lang="en-US" sz="3200" b="0" i="0" u="none" strike="noStrike" cap="none">
                <a:solidFill>
                  <a:srgbClr val="7030A0"/>
                </a:solidFill>
                <a:latin typeface="Calibri"/>
                <a:ea typeface="Calibri"/>
                <a:cs typeface="Calibri"/>
                <a:sym typeface="Calibri"/>
              </a:rPr>
              <a:t>He began to campaign for Indian Independence from British Rule.</a:t>
            </a:r>
            <a:endParaRPr/>
          </a:p>
          <a:p>
            <a:pPr marL="228600" marR="0" lvl="0" indent="-228600" algn="l" rtl="0">
              <a:lnSpc>
                <a:spcPct val="90000"/>
              </a:lnSpc>
              <a:spcBef>
                <a:spcPts val="1000"/>
              </a:spcBef>
              <a:spcAft>
                <a:spcPts val="0"/>
              </a:spcAft>
              <a:buClr>
                <a:srgbClr val="7030A0"/>
              </a:buClr>
              <a:buSzPts val="3200"/>
              <a:buFont typeface="Arial"/>
              <a:buChar char="•"/>
            </a:pPr>
            <a:r>
              <a:rPr lang="en-US" sz="3200" b="0" i="0" u="none" strike="noStrike" cap="none">
                <a:solidFill>
                  <a:srgbClr val="7030A0"/>
                </a:solidFill>
                <a:latin typeface="Calibri"/>
                <a:ea typeface="Calibri"/>
                <a:cs typeface="Calibri"/>
                <a:sym typeface="Calibri"/>
              </a:rPr>
              <a:t>A drive for personal and spiritual freedom</a:t>
            </a:r>
            <a:endParaRPr/>
          </a:p>
          <a:p>
            <a:pPr marL="228600" marR="0" lvl="0" indent="-228600" algn="l" rtl="0">
              <a:lnSpc>
                <a:spcPct val="90000"/>
              </a:lnSpc>
              <a:spcBef>
                <a:spcPts val="1000"/>
              </a:spcBef>
              <a:spcAft>
                <a:spcPts val="0"/>
              </a:spcAft>
              <a:buClr>
                <a:srgbClr val="7030A0"/>
              </a:buClr>
              <a:buSzPts val="3200"/>
              <a:buFont typeface="Arial"/>
              <a:buChar char="•"/>
            </a:pPr>
            <a:r>
              <a:rPr lang="en-US" sz="3200" b="0" i="0" u="none" strike="noStrike" cap="none">
                <a:solidFill>
                  <a:srgbClr val="7030A0"/>
                </a:solidFill>
                <a:latin typeface="Calibri"/>
                <a:ea typeface="Calibri"/>
                <a:cs typeface="Calibri"/>
                <a:sym typeface="Calibri"/>
              </a:rPr>
              <a:t>Unity of the different caste in India.</a:t>
            </a:r>
            <a:endParaRPr/>
          </a:p>
          <a:p>
            <a:pPr marL="228600" marR="0" lvl="0" indent="-228600" algn="l" rtl="0">
              <a:lnSpc>
                <a:spcPct val="90000"/>
              </a:lnSpc>
              <a:spcBef>
                <a:spcPts val="1000"/>
              </a:spcBef>
              <a:spcAft>
                <a:spcPts val="0"/>
              </a:spcAft>
              <a:buClr>
                <a:srgbClr val="7030A0"/>
              </a:buClr>
              <a:buSzPts val="3200"/>
              <a:buFont typeface="Arial"/>
              <a:buChar char="•"/>
            </a:pPr>
            <a:r>
              <a:rPr lang="en-US" sz="3200" b="0" i="0" u="none" strike="noStrike" cap="none">
                <a:solidFill>
                  <a:srgbClr val="7030A0"/>
                </a:solidFill>
                <a:latin typeface="Calibri"/>
                <a:ea typeface="Calibri"/>
                <a:cs typeface="Calibri"/>
                <a:sym typeface="Calibri"/>
              </a:rPr>
              <a:t>Representation in the Indian National Congress for even the lowest caste members.</a:t>
            </a:r>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833C0B"/>
        </a:solidFill>
        <a:effectLst/>
      </p:bgPr>
    </p:bg>
    <p:spTree>
      <p:nvGrpSpPr>
        <p:cNvPr id="1" name="Shape 116"/>
        <p:cNvGrpSpPr/>
        <p:nvPr/>
      </p:nvGrpSpPr>
      <p:grpSpPr>
        <a:xfrm>
          <a:off x="0" y="0"/>
          <a:ext cx="0" cy="0"/>
          <a:chOff x="0" y="0"/>
          <a:chExt cx="0" cy="0"/>
        </a:xfrm>
      </p:grpSpPr>
      <p:sp>
        <p:nvSpPr>
          <p:cNvPr id="117" name="Shape 1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4B081"/>
              </a:buClr>
              <a:buSzPts val="3600"/>
              <a:buFont typeface="Calibri"/>
              <a:buNone/>
            </a:pPr>
            <a:r>
              <a:rPr lang="en-US" sz="3600" b="0" i="0" u="none" strike="noStrike" cap="none">
                <a:solidFill>
                  <a:srgbClr val="F4B081"/>
                </a:solidFill>
                <a:latin typeface="Calibri"/>
                <a:ea typeface="Calibri"/>
                <a:cs typeface="Calibri"/>
                <a:sym typeface="Calibri"/>
              </a:rPr>
              <a:t/>
            </a:r>
            <a:br>
              <a:rPr lang="en-US" sz="3600" b="0" i="0" u="none" strike="noStrike" cap="none">
                <a:solidFill>
                  <a:srgbClr val="F4B081"/>
                </a:solidFill>
                <a:latin typeface="Calibri"/>
                <a:ea typeface="Calibri"/>
                <a:cs typeface="Calibri"/>
                <a:sym typeface="Calibri"/>
              </a:rPr>
            </a:br>
            <a:r>
              <a:rPr lang="en-US" sz="3600" b="0" i="0" u="none" strike="noStrike" cap="none">
                <a:solidFill>
                  <a:srgbClr val="F4B081"/>
                </a:solidFill>
                <a:latin typeface="Calibri"/>
                <a:ea typeface="Calibri"/>
                <a:cs typeface="Calibri"/>
                <a:sym typeface="Calibri"/>
              </a:rPr>
              <a:t>4.) What tactic did Ghandi inspire Martin Luther King to use in his struggle for Civil rights for African Americans? How did both men use this tactic? </a:t>
            </a:r>
            <a:r>
              <a:rPr lang="en-US" sz="4400" b="0" i="0" u="none" strike="noStrike" cap="none">
                <a:solidFill>
                  <a:srgbClr val="F4B081"/>
                </a:solidFill>
                <a:latin typeface="Calibri"/>
                <a:ea typeface="Calibri"/>
                <a:cs typeface="Calibri"/>
                <a:sym typeface="Calibri"/>
              </a:rPr>
              <a:t/>
            </a:r>
            <a:br>
              <a:rPr lang="en-US" sz="4400" b="0" i="0" u="none" strike="noStrike" cap="none">
                <a:solidFill>
                  <a:srgbClr val="F4B081"/>
                </a:solidFill>
                <a:latin typeface="Calibri"/>
                <a:ea typeface="Calibri"/>
                <a:cs typeface="Calibri"/>
                <a:sym typeface="Calibri"/>
              </a:rPr>
            </a:br>
            <a:endParaRPr sz="4400" b="0" i="0" u="none" strike="noStrike" cap="none">
              <a:solidFill>
                <a:srgbClr val="F4B081"/>
              </a:solidFill>
              <a:latin typeface="Calibri"/>
              <a:ea typeface="Calibri"/>
              <a:cs typeface="Calibri"/>
              <a:sym typeface="Calibri"/>
            </a:endParaRPr>
          </a:p>
        </p:txBody>
      </p:sp>
      <p:sp>
        <p:nvSpPr>
          <p:cNvPr id="118" name="Shape 118"/>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D0CECE"/>
              </a:buClr>
              <a:buSzPts val="2800"/>
              <a:buFont typeface="Arial"/>
              <a:buChar char="•"/>
            </a:pPr>
            <a:r>
              <a:rPr lang="en-US" sz="2800" b="0" i="0" u="none" strike="noStrike" cap="none">
                <a:solidFill>
                  <a:srgbClr val="D0CECE"/>
                </a:solidFill>
                <a:latin typeface="Calibri"/>
                <a:ea typeface="Calibri"/>
                <a:cs typeface="Calibri"/>
                <a:sym typeface="Calibri"/>
              </a:rPr>
              <a:t>The tactic of Non- violence. The practice of passive resistance. Giving your cause the moral high ground.</a:t>
            </a:r>
            <a:endParaRPr/>
          </a:p>
          <a:p>
            <a:pPr marL="228600" marR="0" lvl="0" indent="-228600" algn="l" rtl="0">
              <a:lnSpc>
                <a:spcPct val="90000"/>
              </a:lnSpc>
              <a:spcBef>
                <a:spcPts val="1000"/>
              </a:spcBef>
              <a:spcAft>
                <a:spcPts val="0"/>
              </a:spcAft>
              <a:buClr>
                <a:srgbClr val="D0CECE"/>
              </a:buClr>
              <a:buSzPts val="2800"/>
              <a:buFont typeface="Arial"/>
              <a:buChar char="•"/>
            </a:pPr>
            <a:r>
              <a:rPr lang="en-US" sz="2800" b="0" i="0" u="none" strike="noStrike" cap="none">
                <a:solidFill>
                  <a:srgbClr val="D0CECE"/>
                </a:solidFill>
                <a:latin typeface="Calibri"/>
                <a:ea typeface="Calibri"/>
                <a:cs typeface="Calibri"/>
                <a:sym typeface="Calibri"/>
              </a:rPr>
              <a:t>Ghandi used peaceful boycotts that inspired his countrymen not to buy anything brought into India by the British. He also inspired his countrymen to make their own salt. This cut into British sales of salt to India.</a:t>
            </a:r>
            <a:endParaRPr/>
          </a:p>
          <a:p>
            <a:pPr marL="228600" marR="0" lvl="0" indent="-228600" algn="l" rtl="0">
              <a:lnSpc>
                <a:spcPct val="90000"/>
              </a:lnSpc>
              <a:spcBef>
                <a:spcPts val="1000"/>
              </a:spcBef>
              <a:spcAft>
                <a:spcPts val="0"/>
              </a:spcAft>
              <a:buClr>
                <a:srgbClr val="D0CECE"/>
              </a:buClr>
              <a:buSzPts val="2800"/>
              <a:buFont typeface="Arial"/>
              <a:buChar char="•"/>
            </a:pPr>
            <a:r>
              <a:rPr lang="en-US" sz="2800" b="0" i="0" u="none" strike="noStrike" cap="none">
                <a:solidFill>
                  <a:srgbClr val="D0CECE"/>
                </a:solidFill>
                <a:latin typeface="Calibri"/>
                <a:ea typeface="Calibri"/>
                <a:cs typeface="Calibri"/>
                <a:sym typeface="Calibri"/>
              </a:rPr>
              <a:t>King also used the boycott tactic against the segregated busses in Alabama. This boycott was a model for Non-violent protest.</a:t>
            </a:r>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Shape 123"/>
        <p:cNvGrpSpPr/>
        <p:nvPr/>
      </p:nvGrpSpPr>
      <p:grpSpPr>
        <a:xfrm>
          <a:off x="0" y="0"/>
          <a:ext cx="0" cy="0"/>
          <a:chOff x="0" y="0"/>
          <a:chExt cx="0" cy="0"/>
        </a:xfrm>
      </p:grpSpPr>
      <p:sp>
        <p:nvSpPr>
          <p:cNvPr id="124" name="Shape 124"/>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3240"/>
              <a:buFont typeface="Calibri"/>
              <a:buNone/>
            </a:pPr>
            <a:r>
              <a:rPr lang="en-US" sz="3240" b="1" i="0" u="none" strike="noStrike" cap="none" dirty="0" smtClean="0">
                <a:solidFill>
                  <a:schemeClr val="bg1"/>
                </a:solidFill>
                <a:latin typeface="Calibri"/>
                <a:ea typeface="Calibri"/>
                <a:cs typeface="Calibri"/>
                <a:sym typeface="Calibri"/>
              </a:rPr>
              <a:t/>
            </a:r>
            <a:br>
              <a:rPr lang="en-US" sz="3240" b="1" i="0" u="none" strike="noStrike" cap="none" dirty="0" smtClean="0">
                <a:solidFill>
                  <a:schemeClr val="bg1"/>
                </a:solidFill>
                <a:latin typeface="Calibri"/>
                <a:ea typeface="Calibri"/>
                <a:cs typeface="Calibri"/>
                <a:sym typeface="Calibri"/>
              </a:rPr>
            </a:br>
            <a:r>
              <a:rPr lang="en-US" sz="3240" b="1" i="0" u="none" strike="noStrike" cap="none" dirty="0" smtClean="0">
                <a:solidFill>
                  <a:schemeClr val="bg1"/>
                </a:solidFill>
                <a:latin typeface="Calibri"/>
                <a:ea typeface="Calibri"/>
                <a:cs typeface="Calibri"/>
                <a:sym typeface="Calibri"/>
              </a:rPr>
              <a:t/>
            </a:r>
            <a:br>
              <a:rPr lang="en-US" sz="3240" b="1" i="0" u="none" strike="noStrike" cap="none" dirty="0" smtClean="0">
                <a:solidFill>
                  <a:schemeClr val="bg1"/>
                </a:solidFill>
                <a:latin typeface="Calibri"/>
                <a:ea typeface="Calibri"/>
                <a:cs typeface="Calibri"/>
                <a:sym typeface="Calibri"/>
              </a:rPr>
            </a:br>
            <a:r>
              <a:rPr lang="en-US" sz="3600" b="1" i="0" u="none" strike="noStrike" cap="none" dirty="0" smtClean="0">
                <a:solidFill>
                  <a:schemeClr val="bg1"/>
                </a:solidFill>
                <a:latin typeface="Calibri"/>
                <a:ea typeface="Calibri"/>
                <a:cs typeface="Calibri"/>
                <a:sym typeface="Calibri"/>
              </a:rPr>
              <a:t/>
            </a:r>
            <a:br>
              <a:rPr lang="en-US" sz="3600" b="1" i="0" u="none" strike="noStrike" cap="none" dirty="0" smtClean="0">
                <a:solidFill>
                  <a:schemeClr val="bg1"/>
                </a:solidFill>
                <a:latin typeface="Calibri"/>
                <a:ea typeface="Calibri"/>
                <a:cs typeface="Calibri"/>
                <a:sym typeface="Calibri"/>
              </a:rPr>
            </a:br>
            <a:r>
              <a:rPr lang="en-US" sz="3600" b="1" i="0" u="none" strike="noStrike" cap="none" dirty="0" smtClean="0">
                <a:solidFill>
                  <a:schemeClr val="bg1"/>
                </a:solidFill>
                <a:latin typeface="Calibri"/>
                <a:ea typeface="Calibri"/>
                <a:cs typeface="Calibri"/>
                <a:sym typeface="Calibri"/>
              </a:rPr>
              <a:t>5.) What was the result of Martin Luther King's fight for Civil Rights? What laws were passed in the United States to ensure civil rights for all Americans?</a:t>
            </a:r>
            <a:r>
              <a:rPr lang="en-US" sz="4410" b="1" i="0" u="none" strike="noStrike" cap="none" dirty="0" smtClean="0">
                <a:solidFill>
                  <a:schemeClr val="bg1"/>
                </a:solidFill>
                <a:latin typeface="Calibri"/>
                <a:ea typeface="Calibri"/>
                <a:cs typeface="Calibri"/>
                <a:sym typeface="Calibri"/>
              </a:rPr>
              <a:t/>
            </a:r>
            <a:br>
              <a:rPr lang="en-US" sz="4410" b="1" i="0" u="none" strike="noStrike" cap="none" dirty="0" smtClean="0">
                <a:solidFill>
                  <a:schemeClr val="bg1"/>
                </a:solidFill>
                <a:latin typeface="Calibri"/>
                <a:ea typeface="Calibri"/>
                <a:cs typeface="Calibri"/>
                <a:sym typeface="Calibri"/>
              </a:rPr>
            </a:br>
            <a:r>
              <a:rPr lang="en-US" sz="3959" b="1" i="0" u="none" strike="noStrike" cap="none" dirty="0" smtClean="0">
                <a:solidFill>
                  <a:schemeClr val="bg1"/>
                </a:solidFill>
                <a:latin typeface="Calibri"/>
                <a:ea typeface="Calibri"/>
                <a:cs typeface="Calibri"/>
                <a:sym typeface="Calibri"/>
              </a:rPr>
              <a:t/>
            </a:r>
            <a:br>
              <a:rPr lang="en-US" sz="3959" b="1" i="0" u="none" strike="noStrike" cap="none" dirty="0" smtClean="0">
                <a:solidFill>
                  <a:schemeClr val="bg1"/>
                </a:solidFill>
                <a:latin typeface="Calibri"/>
                <a:ea typeface="Calibri"/>
                <a:cs typeface="Calibri"/>
                <a:sym typeface="Calibri"/>
              </a:rPr>
            </a:br>
            <a:endParaRPr sz="3959" b="1" i="0" u="none" strike="noStrike" cap="none" dirty="0">
              <a:solidFill>
                <a:schemeClr val="bg1"/>
              </a:solidFill>
              <a:latin typeface="Calibri"/>
              <a:ea typeface="Calibri"/>
              <a:cs typeface="Calibri"/>
              <a:sym typeface="Calibri"/>
            </a:endParaRPr>
          </a:p>
        </p:txBody>
      </p:sp>
      <p:sp>
        <p:nvSpPr>
          <p:cNvPr id="125" name="Shape 125"/>
          <p:cNvSpPr txBox="1">
            <a:spLocks noGrp="1"/>
          </p:cNvSpPr>
          <p:nvPr>
            <p:ph idx="1"/>
          </p:nvPr>
        </p:nvSpPr>
        <p:spPr>
          <a:xfrm>
            <a:off x="913795" y="2059995"/>
            <a:ext cx="10353762" cy="4058751"/>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DDEAF6"/>
              </a:buClr>
              <a:buSzPts val="3200"/>
              <a:buFont typeface="Arial"/>
              <a:buChar char="•"/>
            </a:pPr>
            <a:r>
              <a:rPr lang="en-US" sz="3200" b="1" i="0" u="none" strike="noStrike" cap="none" dirty="0" smtClean="0">
                <a:solidFill>
                  <a:schemeClr val="bg1"/>
                </a:solidFill>
                <a:latin typeface="Calibri"/>
                <a:ea typeface="Calibri"/>
                <a:cs typeface="Calibri"/>
                <a:sym typeface="Calibri"/>
              </a:rPr>
              <a:t>King led the March for Freedom where he gave his "I have a Dream" speech.</a:t>
            </a:r>
            <a:endParaRPr b="1" dirty="0" smtClean="0">
              <a:solidFill>
                <a:schemeClr val="bg1"/>
              </a:solidFill>
            </a:endParaRPr>
          </a:p>
          <a:p>
            <a:pPr marL="228600" marR="0" lvl="0" indent="-228600" algn="l" rtl="0">
              <a:lnSpc>
                <a:spcPct val="90000"/>
              </a:lnSpc>
              <a:spcBef>
                <a:spcPts val="1000"/>
              </a:spcBef>
              <a:spcAft>
                <a:spcPts val="0"/>
              </a:spcAft>
              <a:buClr>
                <a:srgbClr val="DDEAF6"/>
              </a:buClr>
              <a:buSzPts val="3200"/>
              <a:buFont typeface="Arial"/>
              <a:buChar char="•"/>
            </a:pPr>
            <a:r>
              <a:rPr lang="en-US" sz="3200" b="1" i="0" u="none" strike="noStrike" cap="none" dirty="0" smtClean="0">
                <a:solidFill>
                  <a:schemeClr val="bg1"/>
                </a:solidFill>
                <a:latin typeface="Calibri"/>
                <a:ea typeface="Calibri"/>
                <a:cs typeface="Calibri"/>
                <a:sym typeface="Calibri"/>
              </a:rPr>
              <a:t>The speech provided a historical case for change.</a:t>
            </a:r>
            <a:endParaRPr b="1" dirty="0" smtClean="0">
              <a:solidFill>
                <a:schemeClr val="bg1"/>
              </a:solidFill>
            </a:endParaRPr>
          </a:p>
          <a:p>
            <a:pPr marL="228600" marR="0" lvl="0" indent="-228600" algn="l" rtl="0">
              <a:lnSpc>
                <a:spcPct val="90000"/>
              </a:lnSpc>
              <a:spcBef>
                <a:spcPts val="1000"/>
              </a:spcBef>
              <a:spcAft>
                <a:spcPts val="0"/>
              </a:spcAft>
              <a:buClr>
                <a:srgbClr val="DDEAF6"/>
              </a:buClr>
              <a:buSzPts val="3200"/>
              <a:buFont typeface="Arial"/>
              <a:buChar char="•"/>
            </a:pPr>
            <a:r>
              <a:rPr lang="en-US" sz="3200" b="1" i="0" u="none" strike="noStrike" cap="none" dirty="0" smtClean="0">
                <a:solidFill>
                  <a:schemeClr val="bg1"/>
                </a:solidFill>
                <a:latin typeface="Calibri"/>
                <a:ea typeface="Calibri"/>
                <a:cs typeface="Calibri"/>
                <a:sym typeface="Calibri"/>
              </a:rPr>
              <a:t>The Civil Rights Act of 1964 outlawed segregation and discrimination by private employers.</a:t>
            </a:r>
            <a:endParaRPr b="1" dirty="0" smtClean="0">
              <a:solidFill>
                <a:schemeClr val="bg1"/>
              </a:solidFill>
            </a:endParaRPr>
          </a:p>
          <a:p>
            <a:pPr marL="228600" marR="0" lvl="0" indent="-228600" algn="l" rtl="0">
              <a:lnSpc>
                <a:spcPct val="90000"/>
              </a:lnSpc>
              <a:spcBef>
                <a:spcPts val="1000"/>
              </a:spcBef>
              <a:spcAft>
                <a:spcPts val="0"/>
              </a:spcAft>
              <a:buClr>
                <a:srgbClr val="DDEAF6"/>
              </a:buClr>
              <a:buSzPts val="3200"/>
              <a:buFont typeface="Arial"/>
              <a:buChar char="•"/>
            </a:pPr>
            <a:r>
              <a:rPr lang="en-US" sz="3200" b="1" i="0" u="none" strike="noStrike" cap="none" dirty="0" smtClean="0">
                <a:solidFill>
                  <a:schemeClr val="bg1"/>
                </a:solidFill>
                <a:latin typeface="Calibri"/>
                <a:ea typeface="Calibri"/>
                <a:cs typeface="Calibri"/>
                <a:sym typeface="Calibri"/>
              </a:rPr>
              <a:t>The Voting Rights Act of 1965 outlawed disenfranchisement by literacy tests and Poll Taxes.</a:t>
            </a:r>
            <a:endParaRPr b="1" dirty="0" smtClean="0">
              <a:solidFill>
                <a:schemeClr val="bg1"/>
              </a:solidFill>
            </a:endParaRPr>
          </a:p>
          <a:p>
            <a:pPr marL="228600" marR="0" lvl="0" indent="-228600" algn="l" rtl="0">
              <a:lnSpc>
                <a:spcPct val="90000"/>
              </a:lnSpc>
              <a:spcBef>
                <a:spcPts val="1000"/>
              </a:spcBef>
              <a:spcAft>
                <a:spcPts val="0"/>
              </a:spcAft>
              <a:buClr>
                <a:srgbClr val="DDEAF6"/>
              </a:buClr>
              <a:buSzPts val="3200"/>
              <a:buFont typeface="Arial"/>
              <a:buChar char="•"/>
            </a:pPr>
            <a:r>
              <a:rPr lang="en-US" sz="3200" b="1" i="0" u="none" strike="noStrike" cap="none" dirty="0" smtClean="0">
                <a:solidFill>
                  <a:schemeClr val="bg1"/>
                </a:solidFill>
                <a:latin typeface="Calibri"/>
                <a:ea typeface="Calibri"/>
                <a:cs typeface="Calibri"/>
                <a:sym typeface="Calibri"/>
              </a:rPr>
              <a:t>This was in response to King's demonstrations in Selma, AL in March 1965.</a:t>
            </a:r>
            <a:endParaRPr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Shape 130"/>
        <p:cNvGrpSpPr/>
        <p:nvPr/>
      </p:nvGrpSpPr>
      <p:grpSpPr>
        <a:xfrm>
          <a:off x="0" y="0"/>
          <a:ext cx="0" cy="0"/>
          <a:chOff x="0" y="0"/>
          <a:chExt cx="0" cy="0"/>
        </a:xfrm>
      </p:grpSpPr>
      <p:sp>
        <p:nvSpPr>
          <p:cNvPr id="131" name="Shape 131"/>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3240"/>
              <a:buFont typeface="Calibri"/>
              <a:buNone/>
            </a:pP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959" b="0" i="0" u="none" strike="noStrike" cap="none">
                <a:solidFill>
                  <a:srgbClr val="00B0F0"/>
                </a:solidFill>
                <a:latin typeface="Calibri"/>
                <a:ea typeface="Calibri"/>
                <a:cs typeface="Calibri"/>
                <a:sym typeface="Calibri"/>
              </a:rPr>
              <a:t>6.) What was the result of Ghandi's fight for Indian Independence? What was the one event that disappointed Ghandi?</a:t>
            </a:r>
            <a:r>
              <a:rPr lang="en-US" sz="4770" b="0" i="0" u="none" strike="noStrike" cap="none">
                <a:solidFill>
                  <a:schemeClr val="dk1"/>
                </a:solidFill>
                <a:latin typeface="Calibri"/>
                <a:ea typeface="Calibri"/>
                <a:cs typeface="Calibri"/>
                <a:sym typeface="Calibri"/>
              </a:rPr>
              <a:t/>
            </a:r>
            <a:br>
              <a:rPr lang="en-US" sz="4770" b="0" i="0" u="none" strike="noStrike" cap="none">
                <a:solidFill>
                  <a:schemeClr val="dk1"/>
                </a:solidFill>
                <a:latin typeface="Calibri"/>
                <a:ea typeface="Calibri"/>
                <a:cs typeface="Calibri"/>
                <a:sym typeface="Calibri"/>
              </a:rPr>
            </a:br>
            <a:r>
              <a:rPr lang="en-US" sz="4770" b="0" i="0" u="none" strike="noStrike" cap="none">
                <a:solidFill>
                  <a:schemeClr val="dk1"/>
                </a:solidFill>
                <a:latin typeface="Calibri"/>
                <a:ea typeface="Calibri"/>
                <a:cs typeface="Calibri"/>
                <a:sym typeface="Calibri"/>
              </a:rPr>
              <a:t/>
            </a:r>
            <a:br>
              <a:rPr lang="en-US" sz="4770" b="0" i="0" u="none" strike="noStrike" cap="none">
                <a:solidFill>
                  <a:schemeClr val="dk1"/>
                </a:solidFill>
                <a:latin typeface="Calibri"/>
                <a:ea typeface="Calibri"/>
                <a:cs typeface="Calibri"/>
                <a:sym typeface="Calibri"/>
              </a:rPr>
            </a:br>
            <a:endParaRPr sz="4770" b="0" i="0" u="none" strike="noStrike" cap="none">
              <a:solidFill>
                <a:schemeClr val="dk1"/>
              </a:solidFill>
              <a:latin typeface="Calibri"/>
              <a:ea typeface="Calibri"/>
              <a:cs typeface="Calibri"/>
              <a:sym typeface="Calibri"/>
            </a:endParaRPr>
          </a:p>
        </p:txBody>
      </p:sp>
      <p:sp>
        <p:nvSpPr>
          <p:cNvPr id="132" name="Shape 132"/>
          <p:cNvSpPr txBox="1">
            <a:spLocks noGrp="1"/>
          </p:cNvSpPr>
          <p:nvPr>
            <p:ph idx="1"/>
          </p:nvPr>
        </p:nvSpPr>
        <p:spPr>
          <a:xfrm>
            <a:off x="1063921" y="2469428"/>
            <a:ext cx="10353762" cy="4058751"/>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FFFF00"/>
              </a:buClr>
              <a:buSzPts val="3200"/>
              <a:buFont typeface="Arial"/>
              <a:buChar char="•"/>
            </a:pPr>
            <a:r>
              <a:rPr lang="en-US" sz="3200" b="0" i="0" u="none" strike="noStrike" cap="none" dirty="0">
                <a:solidFill>
                  <a:srgbClr val="FFFF00"/>
                </a:solidFill>
                <a:latin typeface="Calibri"/>
                <a:ea typeface="Calibri"/>
                <a:cs typeface="Calibri"/>
                <a:sym typeface="Calibri"/>
              </a:rPr>
              <a:t>India gained it's independence on August 15th, 1947.</a:t>
            </a:r>
            <a:endParaRPr dirty="0"/>
          </a:p>
          <a:p>
            <a:pPr marL="228600" marR="0" lvl="0" indent="-228600" algn="l" rtl="0">
              <a:lnSpc>
                <a:spcPct val="90000"/>
              </a:lnSpc>
              <a:spcBef>
                <a:spcPts val="1000"/>
              </a:spcBef>
              <a:spcAft>
                <a:spcPts val="0"/>
              </a:spcAft>
              <a:buClr>
                <a:srgbClr val="FFFF00"/>
              </a:buClr>
              <a:buSzPts val="3200"/>
              <a:buFont typeface="Arial"/>
              <a:buChar char="•"/>
            </a:pPr>
            <a:r>
              <a:rPr lang="en-US" sz="3200" b="0" i="0" u="none" strike="noStrike" cap="none" dirty="0">
                <a:solidFill>
                  <a:srgbClr val="FFFF00"/>
                </a:solidFill>
                <a:latin typeface="Calibri"/>
                <a:ea typeface="Calibri"/>
                <a:cs typeface="Calibri"/>
                <a:sym typeface="Calibri"/>
              </a:rPr>
              <a:t>However British India was split between India and Pakistan.</a:t>
            </a:r>
            <a:endParaRPr dirty="0"/>
          </a:p>
          <a:p>
            <a:pPr marL="228600" marR="0" lvl="0" indent="-228600" algn="l" rtl="0">
              <a:lnSpc>
                <a:spcPct val="90000"/>
              </a:lnSpc>
              <a:spcBef>
                <a:spcPts val="1000"/>
              </a:spcBef>
              <a:spcAft>
                <a:spcPts val="0"/>
              </a:spcAft>
              <a:buClr>
                <a:srgbClr val="FFFF00"/>
              </a:buClr>
              <a:buSzPts val="3200"/>
              <a:buFont typeface="Arial"/>
              <a:buChar char="•"/>
            </a:pPr>
            <a:r>
              <a:rPr lang="en-US" sz="3200" b="0" i="0" u="none" strike="noStrike" cap="none" dirty="0">
                <a:solidFill>
                  <a:srgbClr val="FFFF00"/>
                </a:solidFill>
                <a:latin typeface="Calibri"/>
                <a:ea typeface="Calibri"/>
                <a:cs typeface="Calibri"/>
                <a:sym typeface="Calibri"/>
              </a:rPr>
              <a:t>This result was against </a:t>
            </a:r>
            <a:r>
              <a:rPr lang="en-US" sz="3200" b="0" i="0" u="none" strike="noStrike" cap="none" dirty="0" err="1">
                <a:solidFill>
                  <a:srgbClr val="FFFF00"/>
                </a:solidFill>
                <a:latin typeface="Calibri"/>
                <a:ea typeface="Calibri"/>
                <a:cs typeface="Calibri"/>
                <a:sym typeface="Calibri"/>
              </a:rPr>
              <a:t>Ghandi's</a:t>
            </a:r>
            <a:r>
              <a:rPr lang="en-US" sz="3200" b="0" i="0" u="none" strike="noStrike" cap="none" dirty="0">
                <a:solidFill>
                  <a:srgbClr val="FFFF00"/>
                </a:solidFill>
                <a:latin typeface="Calibri"/>
                <a:ea typeface="Calibri"/>
                <a:cs typeface="Calibri"/>
                <a:sym typeface="Calibri"/>
              </a:rPr>
              <a:t> goal of a United Independent India.</a:t>
            </a: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CC2E5"/>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3240"/>
              <a:buFont typeface="Calibri"/>
              <a:buNone/>
            </a:pP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600" b="0" i="0" u="none" strike="noStrike" cap="none">
                <a:solidFill>
                  <a:srgbClr val="FFD966"/>
                </a:solidFill>
                <a:latin typeface="Calibri"/>
                <a:ea typeface="Calibri"/>
                <a:cs typeface="Calibri"/>
                <a:sym typeface="Calibri"/>
              </a:rPr>
              <a:t>7.) What was King's feeling towards the War in Vietnam? How was this consistent with the concept of non-violence?</a:t>
            </a:r>
            <a:r>
              <a:rPr lang="en-US" sz="3959" b="0" i="0" u="none" strike="noStrike" cap="none">
                <a:solidFill>
                  <a:schemeClr val="dk1"/>
                </a:solidFill>
                <a:latin typeface="Calibri"/>
                <a:ea typeface="Calibri"/>
                <a:cs typeface="Calibri"/>
                <a:sym typeface="Calibri"/>
              </a:rPr>
              <a:t/>
            </a:r>
            <a:br>
              <a:rPr lang="en-US" sz="3959" b="0" i="0" u="none" strike="noStrike" cap="none">
                <a:solidFill>
                  <a:schemeClr val="dk1"/>
                </a:solidFill>
                <a:latin typeface="Calibri"/>
                <a:ea typeface="Calibri"/>
                <a:cs typeface="Calibri"/>
                <a:sym typeface="Calibri"/>
              </a:rPr>
            </a:br>
            <a:r>
              <a:rPr lang="en-US" sz="3959" b="0" i="0" u="none" strike="noStrike" cap="none">
                <a:solidFill>
                  <a:schemeClr val="dk1"/>
                </a:solidFill>
                <a:latin typeface="Calibri"/>
                <a:ea typeface="Calibri"/>
                <a:cs typeface="Calibri"/>
                <a:sym typeface="Calibri"/>
              </a:rPr>
              <a:t/>
            </a:r>
            <a:br>
              <a:rPr lang="en-US" sz="3959" b="0" i="0" u="none" strike="noStrike" cap="none">
                <a:solidFill>
                  <a:schemeClr val="dk1"/>
                </a:solidFill>
                <a:latin typeface="Calibri"/>
                <a:ea typeface="Calibri"/>
                <a:cs typeface="Calibri"/>
                <a:sym typeface="Calibri"/>
              </a:rPr>
            </a:br>
            <a:endParaRPr sz="3959" b="0" i="0" u="none" strike="noStrike" cap="none">
              <a:solidFill>
                <a:schemeClr val="dk1"/>
              </a:solidFill>
              <a:latin typeface="Calibri"/>
              <a:ea typeface="Calibri"/>
              <a:cs typeface="Calibri"/>
              <a:sym typeface="Calibri"/>
            </a:endParaRPr>
          </a:p>
        </p:txBody>
      </p:sp>
      <p:sp>
        <p:nvSpPr>
          <p:cNvPr id="139" name="Shape 139"/>
          <p:cNvSpPr txBox="1">
            <a:spLocks noGrp="1"/>
          </p:cNvSpPr>
          <p:nvPr>
            <p:ph idx="1"/>
          </p:nvPr>
        </p:nvSpPr>
        <p:spPr>
          <a:xfrm>
            <a:off x="838200" y="1825625"/>
            <a:ext cx="10697308" cy="4351338"/>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FF0000"/>
              </a:buClr>
              <a:buSzPts val="3200"/>
              <a:buFont typeface="Arial"/>
              <a:buChar char="•"/>
            </a:pPr>
            <a:r>
              <a:rPr lang="en-US" sz="3200" b="0" i="0" u="none" strike="noStrike" cap="none">
                <a:solidFill>
                  <a:srgbClr val="FF0000"/>
                </a:solidFill>
                <a:latin typeface="Calibri"/>
                <a:ea typeface="Calibri"/>
                <a:cs typeface="Calibri"/>
                <a:sym typeface="Calibri"/>
              </a:rPr>
              <a:t>After 1965, King began to focus on political and economic issues.</a:t>
            </a:r>
            <a:endParaRPr/>
          </a:p>
          <a:p>
            <a:pPr marL="228600" marR="0" lvl="0" indent="-228600" algn="l" rtl="0">
              <a:lnSpc>
                <a:spcPct val="90000"/>
              </a:lnSpc>
              <a:spcBef>
                <a:spcPts val="1000"/>
              </a:spcBef>
              <a:spcAft>
                <a:spcPts val="0"/>
              </a:spcAft>
              <a:buClr>
                <a:srgbClr val="FF0000"/>
              </a:buClr>
              <a:buSzPts val="3200"/>
              <a:buFont typeface="Arial"/>
              <a:buChar char="•"/>
            </a:pPr>
            <a:r>
              <a:rPr lang="en-US" sz="3200" b="0" i="0" u="none" strike="noStrike" cap="none">
                <a:solidFill>
                  <a:srgbClr val="FF0000"/>
                </a:solidFill>
                <a:latin typeface="Calibri"/>
                <a:ea typeface="Calibri"/>
                <a:cs typeface="Calibri"/>
                <a:sym typeface="Calibri"/>
              </a:rPr>
              <a:t>One of these was the Vietnam War that felt was morally wrong.</a:t>
            </a:r>
            <a:endParaRPr/>
          </a:p>
          <a:p>
            <a:pPr marL="228600" marR="0" lvl="0" indent="-228600" algn="l" rtl="0">
              <a:lnSpc>
                <a:spcPct val="90000"/>
              </a:lnSpc>
              <a:spcBef>
                <a:spcPts val="1000"/>
              </a:spcBef>
              <a:spcAft>
                <a:spcPts val="0"/>
              </a:spcAft>
              <a:buClr>
                <a:srgbClr val="FF0000"/>
              </a:buClr>
              <a:buSzPts val="3200"/>
              <a:buFont typeface="Arial"/>
              <a:buChar char="•"/>
            </a:pPr>
            <a:r>
              <a:rPr lang="en-US" sz="3200" b="0" i="0" u="none" strike="noStrike" cap="none">
                <a:solidFill>
                  <a:srgbClr val="FF0000"/>
                </a:solidFill>
                <a:latin typeface="Calibri"/>
                <a:ea typeface="Calibri"/>
                <a:cs typeface="Calibri"/>
                <a:sym typeface="Calibri"/>
              </a:rPr>
              <a:t>Espousing Non-Violence, King was fundamentally opposed to any kind of warfare.</a:t>
            </a:r>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7CAAC"/>
        </a:solidFill>
        <a:effectLst/>
      </p:bgPr>
    </p:bg>
    <p:spTree>
      <p:nvGrpSpPr>
        <p:cNvPr id="1" name="Shape 144"/>
        <p:cNvGrpSpPr/>
        <p:nvPr/>
      </p:nvGrpSpPr>
      <p:grpSpPr>
        <a:xfrm>
          <a:off x="0" y="0"/>
          <a:ext cx="0" cy="0"/>
          <a:chOff x="0" y="0"/>
          <a:chExt cx="0" cy="0"/>
        </a:xfrm>
      </p:grpSpPr>
      <p:sp>
        <p:nvSpPr>
          <p:cNvPr id="145" name="Shape 145"/>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3240"/>
              <a:buFont typeface="Calibri"/>
              <a:buNone/>
            </a:pP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8.) Compare  Martin Luther King's and Ghandi's assasinations. Who were the assassins? Why do you feel that they were killed?</a:t>
            </a:r>
            <a:r>
              <a:rPr lang="en-US" sz="3959" b="0" i="0" u="none" strike="noStrike" cap="none">
                <a:solidFill>
                  <a:schemeClr val="dk1"/>
                </a:solidFill>
                <a:latin typeface="Calibri"/>
                <a:ea typeface="Calibri"/>
                <a:cs typeface="Calibri"/>
                <a:sym typeface="Calibri"/>
              </a:rPr>
              <a:t/>
            </a:r>
            <a:br>
              <a:rPr lang="en-US" sz="3959" b="0" i="0" u="none" strike="noStrike" cap="none">
                <a:solidFill>
                  <a:schemeClr val="dk1"/>
                </a:solidFill>
                <a:latin typeface="Calibri"/>
                <a:ea typeface="Calibri"/>
                <a:cs typeface="Calibri"/>
                <a:sym typeface="Calibri"/>
              </a:rPr>
            </a:br>
            <a:r>
              <a:rPr lang="en-US" sz="3959" b="0" i="0" u="none" strike="noStrike" cap="none">
                <a:solidFill>
                  <a:schemeClr val="dk1"/>
                </a:solidFill>
                <a:latin typeface="Calibri"/>
                <a:ea typeface="Calibri"/>
                <a:cs typeface="Calibri"/>
                <a:sym typeface="Calibri"/>
              </a:rPr>
              <a:t/>
            </a:r>
            <a:br>
              <a:rPr lang="en-US" sz="3959" b="0" i="0" u="none" strike="noStrike" cap="none">
                <a:solidFill>
                  <a:schemeClr val="dk1"/>
                </a:solidFill>
                <a:latin typeface="Calibri"/>
                <a:ea typeface="Calibri"/>
                <a:cs typeface="Calibri"/>
                <a:sym typeface="Calibri"/>
              </a:rPr>
            </a:br>
            <a:endParaRPr sz="3959" b="0" i="0" u="none" strike="noStrike" cap="none">
              <a:solidFill>
                <a:schemeClr val="dk1"/>
              </a:solidFill>
              <a:latin typeface="Calibri"/>
              <a:ea typeface="Calibri"/>
              <a:cs typeface="Calibri"/>
              <a:sym typeface="Calibri"/>
            </a:endParaRPr>
          </a:p>
        </p:txBody>
      </p:sp>
      <p:sp>
        <p:nvSpPr>
          <p:cNvPr id="146" name="Shape 146"/>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Martin Luther King was killed in Memphis while supporting a sanitation worker's strike.</a:t>
            </a:r>
            <a:endParaRPr/>
          </a:p>
          <a:p>
            <a:pPr marL="228600" marR="0" lvl="0" indent="-228600" algn="l" rtl="0">
              <a:lnSpc>
                <a:spcPct val="90000"/>
              </a:lnSpc>
              <a:spcBef>
                <a:spcPts val="100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James Earl Ray was charged with his murder. Some of King's family disagreed that Ray was guilty.</a:t>
            </a:r>
            <a:endParaRPr/>
          </a:p>
          <a:p>
            <a:pPr marL="228600" marR="0" lvl="0" indent="-228600" algn="l" rtl="0">
              <a:lnSpc>
                <a:spcPct val="90000"/>
              </a:lnSpc>
              <a:spcBef>
                <a:spcPts val="100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Ghandi was killed by a Hindu Radical who felt that he had weakened India.</a:t>
            </a:r>
            <a:endParaRPr/>
          </a:p>
          <a:p>
            <a:pPr marL="228600" marR="0" lvl="0" indent="-228600" algn="l" rtl="0">
              <a:lnSpc>
                <a:spcPct val="90000"/>
              </a:lnSpc>
              <a:spcBef>
                <a:spcPts val="100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Discussion</a:t>
            </a:r>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TM04033929[[fn=Slate]]</Template>
  <TotalTime>61</TotalTime>
  <Words>403</Words>
  <Application>Microsoft Office PowerPoint</Application>
  <PresentationFormat>Widescreen</PresentationFormat>
  <Paragraphs>48</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Calisto MT</vt:lpstr>
      <vt:lpstr>Trebuchet MS</vt:lpstr>
      <vt:lpstr>Wingdings 2</vt:lpstr>
      <vt:lpstr>Slate</vt:lpstr>
      <vt:lpstr>  Martin Luther King Jr. and Mahatma Ghandi.  </vt:lpstr>
      <vt:lpstr>   1.) Who was Martin Luther King Jr? What was his family background? Why did he choose to become a pastor?  </vt:lpstr>
      <vt:lpstr>  2.) Who was Mahatma Ghandi? What was Ghandi's experience in school?  </vt:lpstr>
      <vt:lpstr>  3.) When Ghandi returned to India in 1915, what cause did he begin to campaign for? What were some of his other goals?  </vt:lpstr>
      <vt:lpstr> 4.) What tactic did Ghandi inspire Martin Luther King to use in his struggle for Civil rights for African Americans? How did both men use this tactic?  </vt:lpstr>
      <vt:lpstr>   5.) What was the result of Martin Luther King's fight for Civil Rights? What laws were passed in the United States to ensure civil rights for all Americans?  </vt:lpstr>
      <vt:lpstr>   6.) What was the result of Ghandi's fight for Indian Independence? What was the one event that disappointed Ghandi?  </vt:lpstr>
      <vt:lpstr>  7.) What was King's feeling towards the War in Vietnam? How was this consistent with the concept of non-violence?  </vt:lpstr>
      <vt:lpstr>  8.) Compare  Martin Luther King's and Ghandi's assasinations. Who were the assassins? Why do you feel that they were killed?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Martin Luther King Jr. and Mahatma Ghandi.  </dc:title>
  <dc:creator>AE_1381</dc:creator>
  <cp:lastModifiedBy>chucklee335@hotmail.com</cp:lastModifiedBy>
  <cp:revision>5</cp:revision>
  <dcterms:modified xsi:type="dcterms:W3CDTF">2018-02-02T16:16:08Z</dcterms:modified>
</cp:coreProperties>
</file>