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0" r:id="rId3"/>
    <p:sldId id="291" r:id="rId4"/>
    <p:sldId id="348" r:id="rId5"/>
    <p:sldId id="303" r:id="rId6"/>
    <p:sldId id="362" r:id="rId7"/>
    <p:sldId id="367" r:id="rId8"/>
    <p:sldId id="368" r:id="rId9"/>
    <p:sldId id="286" r:id="rId10"/>
    <p:sldId id="332" r:id="rId11"/>
    <p:sldId id="330" r:id="rId12"/>
    <p:sldId id="304" r:id="rId13"/>
    <p:sldId id="305" r:id="rId14"/>
    <p:sldId id="287" r:id="rId15"/>
    <p:sldId id="306" r:id="rId16"/>
    <p:sldId id="376" r:id="rId17"/>
    <p:sldId id="307" r:id="rId18"/>
    <p:sldId id="308" r:id="rId19"/>
    <p:sldId id="309" r:id="rId20"/>
    <p:sldId id="310" r:id="rId21"/>
    <p:sldId id="372" r:id="rId22"/>
    <p:sldId id="371" r:id="rId23"/>
    <p:sldId id="370" r:id="rId24"/>
    <p:sldId id="369" r:id="rId25"/>
    <p:sldId id="378" r:id="rId26"/>
    <p:sldId id="377" r:id="rId27"/>
    <p:sldId id="373" r:id="rId28"/>
    <p:sldId id="334" r:id="rId29"/>
    <p:sldId id="375" r:id="rId30"/>
    <p:sldId id="374" r:id="rId31"/>
    <p:sldId id="335"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5620"/>
    <p:restoredTop sz="94660"/>
  </p:normalViewPr>
  <p:slideViewPr>
    <p:cSldViewPr>
      <p:cViewPr>
        <p:scale>
          <a:sx n="60" d="100"/>
          <a:sy n="60" d="100"/>
        </p:scale>
        <p:origin x="-2424" y="-150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E17921-AD2C-4BD8-9B32-C0B974EDF8D4}" type="datetimeFigureOut">
              <a:rPr lang="en-US" smtClean="0"/>
              <a:pPr/>
              <a:t>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8A9D46-362E-4256-B58B-AD8BBDDC03F1}" type="slidenum">
              <a:rPr lang="en-US" smtClean="0"/>
              <a:pPr/>
              <a:t>‹#›</a:t>
            </a:fld>
            <a:endParaRPr lang="en-US"/>
          </a:p>
        </p:txBody>
      </p:sp>
    </p:spTree>
    <p:extLst>
      <p:ext uri="{BB962C8B-B14F-4D97-AF65-F5344CB8AC3E}">
        <p14:creationId xmlns:p14="http://schemas.microsoft.com/office/powerpoint/2010/main" xmlns="" val="3198155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E17921-AD2C-4BD8-9B32-C0B974EDF8D4}" type="datetimeFigureOut">
              <a:rPr lang="en-US" smtClean="0"/>
              <a:pPr/>
              <a:t>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8A9D46-362E-4256-B58B-AD8BBDDC03F1}" type="slidenum">
              <a:rPr lang="en-US" smtClean="0"/>
              <a:pPr/>
              <a:t>‹#›</a:t>
            </a:fld>
            <a:endParaRPr lang="en-US"/>
          </a:p>
        </p:txBody>
      </p:sp>
    </p:spTree>
    <p:extLst>
      <p:ext uri="{BB962C8B-B14F-4D97-AF65-F5344CB8AC3E}">
        <p14:creationId xmlns:p14="http://schemas.microsoft.com/office/powerpoint/2010/main" xmlns="" val="15251966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E17921-AD2C-4BD8-9B32-C0B974EDF8D4}" type="datetimeFigureOut">
              <a:rPr lang="en-US" smtClean="0"/>
              <a:pPr/>
              <a:t>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8A9D46-362E-4256-B58B-AD8BBDDC03F1}" type="slidenum">
              <a:rPr lang="en-US" smtClean="0"/>
              <a:pPr/>
              <a:t>‹#›</a:t>
            </a:fld>
            <a:endParaRPr lang="en-US"/>
          </a:p>
        </p:txBody>
      </p:sp>
    </p:spTree>
    <p:extLst>
      <p:ext uri="{BB962C8B-B14F-4D97-AF65-F5344CB8AC3E}">
        <p14:creationId xmlns:p14="http://schemas.microsoft.com/office/powerpoint/2010/main" xmlns="" val="1519686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E17921-AD2C-4BD8-9B32-C0B974EDF8D4}" type="datetimeFigureOut">
              <a:rPr lang="en-US" smtClean="0"/>
              <a:pPr/>
              <a:t>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8A9D46-362E-4256-B58B-AD8BBDDC03F1}" type="slidenum">
              <a:rPr lang="en-US" smtClean="0"/>
              <a:pPr/>
              <a:t>‹#›</a:t>
            </a:fld>
            <a:endParaRPr lang="en-US"/>
          </a:p>
        </p:txBody>
      </p:sp>
    </p:spTree>
    <p:extLst>
      <p:ext uri="{BB962C8B-B14F-4D97-AF65-F5344CB8AC3E}">
        <p14:creationId xmlns:p14="http://schemas.microsoft.com/office/powerpoint/2010/main" xmlns="" val="21448959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E17921-AD2C-4BD8-9B32-C0B974EDF8D4}" type="datetimeFigureOut">
              <a:rPr lang="en-US" smtClean="0"/>
              <a:pPr/>
              <a:t>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8A9D46-362E-4256-B58B-AD8BBDDC03F1}" type="slidenum">
              <a:rPr lang="en-US" smtClean="0"/>
              <a:pPr/>
              <a:t>‹#›</a:t>
            </a:fld>
            <a:endParaRPr lang="en-US"/>
          </a:p>
        </p:txBody>
      </p:sp>
    </p:spTree>
    <p:extLst>
      <p:ext uri="{BB962C8B-B14F-4D97-AF65-F5344CB8AC3E}">
        <p14:creationId xmlns:p14="http://schemas.microsoft.com/office/powerpoint/2010/main" xmlns="" val="2855936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E17921-AD2C-4BD8-9B32-C0B974EDF8D4}" type="datetimeFigureOut">
              <a:rPr lang="en-US" smtClean="0"/>
              <a:pPr/>
              <a:t>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8A9D46-362E-4256-B58B-AD8BBDDC03F1}" type="slidenum">
              <a:rPr lang="en-US" smtClean="0"/>
              <a:pPr/>
              <a:t>‹#›</a:t>
            </a:fld>
            <a:endParaRPr lang="en-US"/>
          </a:p>
        </p:txBody>
      </p:sp>
    </p:spTree>
    <p:extLst>
      <p:ext uri="{BB962C8B-B14F-4D97-AF65-F5344CB8AC3E}">
        <p14:creationId xmlns:p14="http://schemas.microsoft.com/office/powerpoint/2010/main" xmlns="" val="3102825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E17921-AD2C-4BD8-9B32-C0B974EDF8D4}" type="datetimeFigureOut">
              <a:rPr lang="en-US" smtClean="0"/>
              <a:pPr/>
              <a:t>2/3/2018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8A9D46-362E-4256-B58B-AD8BBDDC03F1}" type="slidenum">
              <a:rPr lang="en-US" smtClean="0"/>
              <a:pPr/>
              <a:t>‹#›</a:t>
            </a:fld>
            <a:endParaRPr lang="en-US"/>
          </a:p>
        </p:txBody>
      </p:sp>
    </p:spTree>
    <p:extLst>
      <p:ext uri="{BB962C8B-B14F-4D97-AF65-F5344CB8AC3E}">
        <p14:creationId xmlns:p14="http://schemas.microsoft.com/office/powerpoint/2010/main" xmlns="" val="1447104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E17921-AD2C-4BD8-9B32-C0B974EDF8D4}" type="datetimeFigureOut">
              <a:rPr lang="en-US" smtClean="0"/>
              <a:pPr/>
              <a:t>2/3/2018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8A9D46-362E-4256-B58B-AD8BBDDC03F1}" type="slidenum">
              <a:rPr lang="en-US" smtClean="0"/>
              <a:pPr/>
              <a:t>‹#›</a:t>
            </a:fld>
            <a:endParaRPr lang="en-US"/>
          </a:p>
        </p:txBody>
      </p:sp>
    </p:spTree>
    <p:extLst>
      <p:ext uri="{BB962C8B-B14F-4D97-AF65-F5344CB8AC3E}">
        <p14:creationId xmlns:p14="http://schemas.microsoft.com/office/powerpoint/2010/main" xmlns="" val="2421197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E17921-AD2C-4BD8-9B32-C0B974EDF8D4}" type="datetimeFigureOut">
              <a:rPr lang="en-US" smtClean="0"/>
              <a:pPr/>
              <a:t>2/3/2018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78A9D46-362E-4256-B58B-AD8BBDDC03F1}" type="slidenum">
              <a:rPr lang="en-US" smtClean="0"/>
              <a:pPr/>
              <a:t>‹#›</a:t>
            </a:fld>
            <a:endParaRPr lang="en-US"/>
          </a:p>
        </p:txBody>
      </p:sp>
    </p:spTree>
    <p:extLst>
      <p:ext uri="{BB962C8B-B14F-4D97-AF65-F5344CB8AC3E}">
        <p14:creationId xmlns:p14="http://schemas.microsoft.com/office/powerpoint/2010/main" xmlns="" val="997071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E17921-AD2C-4BD8-9B32-C0B974EDF8D4}" type="datetimeFigureOut">
              <a:rPr lang="en-US" smtClean="0"/>
              <a:pPr/>
              <a:t>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8A9D46-362E-4256-B58B-AD8BBDDC03F1}" type="slidenum">
              <a:rPr lang="en-US" smtClean="0"/>
              <a:pPr/>
              <a:t>‹#›</a:t>
            </a:fld>
            <a:endParaRPr lang="en-US"/>
          </a:p>
        </p:txBody>
      </p:sp>
    </p:spTree>
    <p:extLst>
      <p:ext uri="{BB962C8B-B14F-4D97-AF65-F5344CB8AC3E}">
        <p14:creationId xmlns:p14="http://schemas.microsoft.com/office/powerpoint/2010/main" xmlns="" val="11858258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E17921-AD2C-4BD8-9B32-C0B974EDF8D4}" type="datetimeFigureOut">
              <a:rPr lang="en-US" smtClean="0"/>
              <a:pPr/>
              <a:t>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8A9D46-362E-4256-B58B-AD8BBDDC03F1}" type="slidenum">
              <a:rPr lang="en-US" smtClean="0"/>
              <a:pPr/>
              <a:t>‹#›</a:t>
            </a:fld>
            <a:endParaRPr lang="en-US"/>
          </a:p>
        </p:txBody>
      </p:sp>
    </p:spTree>
    <p:extLst>
      <p:ext uri="{BB962C8B-B14F-4D97-AF65-F5344CB8AC3E}">
        <p14:creationId xmlns:p14="http://schemas.microsoft.com/office/powerpoint/2010/main" xmlns="" val="34850793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E17921-AD2C-4BD8-9B32-C0B974EDF8D4}" type="datetimeFigureOut">
              <a:rPr lang="en-US" smtClean="0"/>
              <a:pPr/>
              <a:t>2/3/2018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8A9D46-362E-4256-B58B-AD8BBDDC03F1}" type="slidenum">
              <a:rPr lang="en-US" smtClean="0"/>
              <a:pPr/>
              <a:t>‹#›</a:t>
            </a:fld>
            <a:endParaRPr lang="en-US"/>
          </a:p>
        </p:txBody>
      </p:sp>
    </p:spTree>
    <p:extLst>
      <p:ext uri="{BB962C8B-B14F-4D97-AF65-F5344CB8AC3E}">
        <p14:creationId xmlns:p14="http://schemas.microsoft.com/office/powerpoint/2010/main" xmlns="" val="25033918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0">
          <a:fgClr>
            <a:schemeClr val="accent1"/>
          </a:fgClr>
          <a:bgClr>
            <a:schemeClr val="bg1"/>
          </a:bgClr>
        </a:pattFill>
        <a:effectLst/>
      </p:bgPr>
    </p:bg>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36849" y="457200"/>
            <a:ext cx="8355837" cy="60198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 name="Subtitle 2"/>
          <p:cNvSpPr>
            <a:spLocks noGrp="1"/>
          </p:cNvSpPr>
          <p:nvPr>
            <p:ph type="subTitle" idx="1"/>
          </p:nvPr>
        </p:nvSpPr>
        <p:spPr>
          <a:xfrm>
            <a:off x="742867" y="5257800"/>
            <a:ext cx="7543800" cy="914400"/>
          </a:xfrm>
        </p:spPr>
        <p:txBody>
          <a:bodyPr>
            <a:normAutofit/>
          </a:bodyPr>
          <a:lstStyle/>
          <a:p>
            <a:r>
              <a:rPr lang="en-US" sz="4000" b="1" dirty="0" smtClean="0">
                <a:solidFill>
                  <a:schemeClr val="tx2">
                    <a:lumMod val="60000"/>
                    <a:lumOff val="40000"/>
                  </a:schemeClr>
                </a:solidFill>
                <a:effectLst>
                  <a:outerShdw blurRad="38100" dist="38100" dir="2700000" algn="tl">
                    <a:srgbClr val="000000">
                      <a:alpha val="43137"/>
                    </a:srgbClr>
                  </a:outerShdw>
                </a:effectLst>
              </a:rPr>
              <a:t>Studying the Events of the Past</a:t>
            </a:r>
            <a:endParaRPr lang="en-US" sz="4000" b="1" dirty="0">
              <a:solidFill>
                <a:schemeClr val="tx2">
                  <a:lumMod val="60000"/>
                  <a:lumOff val="4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5193876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Great Depression</a:t>
            </a:r>
            <a:endParaRPr lang="en-US" dirty="0"/>
          </a:p>
        </p:txBody>
      </p:sp>
      <p:sp>
        <p:nvSpPr>
          <p:cNvPr id="3" name="Content Placeholder 2"/>
          <p:cNvSpPr>
            <a:spLocks noGrp="1"/>
          </p:cNvSpPr>
          <p:nvPr>
            <p:ph idx="1"/>
          </p:nvPr>
        </p:nvSpPr>
        <p:spPr>
          <a:xfrm>
            <a:off x="457200" y="1600200"/>
            <a:ext cx="8229600" cy="4724400"/>
          </a:xfrm>
        </p:spPr>
        <p:txBody>
          <a:bodyPr>
            <a:normAutofit fontScale="92500"/>
          </a:bodyPr>
          <a:lstStyle/>
          <a:p>
            <a:r>
              <a:rPr lang="en-US" dirty="0" smtClean="0"/>
              <a:t>What is the stock market?</a:t>
            </a:r>
          </a:p>
          <a:p>
            <a:r>
              <a:rPr lang="en-US" dirty="0" smtClean="0"/>
              <a:t>Companies turned into corporations to get much larger by selling shares of ownership</a:t>
            </a:r>
          </a:p>
          <a:p>
            <a:r>
              <a:rPr lang="en-US" dirty="0" smtClean="0"/>
              <a:t>The individual share of ownership is called a </a:t>
            </a:r>
            <a:r>
              <a:rPr lang="en-US" b="1" dirty="0" smtClean="0">
                <a:solidFill>
                  <a:schemeClr val="accent5">
                    <a:lumMod val="75000"/>
                  </a:schemeClr>
                </a:solidFill>
              </a:rPr>
              <a:t>STOCK</a:t>
            </a:r>
          </a:p>
          <a:p>
            <a:r>
              <a:rPr lang="en-US" dirty="0" smtClean="0"/>
              <a:t>This became very popular.</a:t>
            </a:r>
          </a:p>
          <a:p>
            <a:r>
              <a:rPr lang="en-US" dirty="0" smtClean="0"/>
              <a:t>Many people had money invested in this.</a:t>
            </a:r>
          </a:p>
          <a:p>
            <a:r>
              <a:rPr lang="en-US" dirty="0" smtClean="0"/>
              <a:t>In the 1920’s the values in this market increased very rapidly.  This would be a problem.</a:t>
            </a:r>
          </a:p>
        </p:txBody>
      </p:sp>
    </p:spTree>
    <p:extLst>
      <p:ext uri="{BB962C8B-B14F-4D97-AF65-F5344CB8AC3E}">
        <p14:creationId xmlns:p14="http://schemas.microsoft.com/office/powerpoint/2010/main" xmlns="" val="1623050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Great Depression</a:t>
            </a:r>
            <a:endParaRPr lang="en-US" dirty="0"/>
          </a:p>
        </p:txBody>
      </p:sp>
      <p:sp>
        <p:nvSpPr>
          <p:cNvPr id="3" name="Content Placeholder 2"/>
          <p:cNvSpPr>
            <a:spLocks noGrp="1"/>
          </p:cNvSpPr>
          <p:nvPr>
            <p:ph idx="1"/>
          </p:nvPr>
        </p:nvSpPr>
        <p:spPr>
          <a:xfrm>
            <a:off x="457200" y="1600200"/>
            <a:ext cx="4572000" cy="4572000"/>
          </a:xfrm>
        </p:spPr>
        <p:txBody>
          <a:bodyPr/>
          <a:lstStyle/>
          <a:p>
            <a:pPr marL="0" indent="0">
              <a:buNone/>
            </a:pPr>
            <a:r>
              <a:rPr lang="en-US" dirty="0" smtClean="0"/>
              <a:t>1929-1941</a:t>
            </a:r>
          </a:p>
          <a:p>
            <a:pPr marL="0" indent="0">
              <a:buNone/>
            </a:pPr>
            <a:r>
              <a:rPr lang="en-US" dirty="0" smtClean="0"/>
              <a:t>In 1929 was the stock market crash</a:t>
            </a:r>
          </a:p>
          <a:p>
            <a:pPr marL="0" indent="0">
              <a:buNone/>
            </a:pPr>
            <a:r>
              <a:rPr lang="en-US" dirty="0" smtClean="0"/>
              <a:t>On October 29</a:t>
            </a:r>
            <a:r>
              <a:rPr lang="en-US" baseline="30000" dirty="0" smtClean="0"/>
              <a:t>th</a:t>
            </a:r>
            <a:r>
              <a:rPr lang="en-US" dirty="0" smtClean="0"/>
              <a:t>, 1929</a:t>
            </a:r>
          </a:p>
          <a:p>
            <a:pPr marL="0" indent="0">
              <a:buNone/>
            </a:pPr>
            <a:r>
              <a:rPr lang="en-US" dirty="0" smtClean="0"/>
              <a:t>The values of stocks shrunk dramatically effecting individuals and banks</a:t>
            </a:r>
            <a:endParaRPr 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029200" y="1752600"/>
            <a:ext cx="4267200" cy="426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886566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29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Great Depression</a:t>
            </a:r>
            <a:endParaRPr lang="en-US" dirty="0"/>
          </a:p>
        </p:txBody>
      </p:sp>
      <p:sp>
        <p:nvSpPr>
          <p:cNvPr id="3" name="Content Placeholder 2"/>
          <p:cNvSpPr>
            <a:spLocks noGrp="1"/>
          </p:cNvSpPr>
          <p:nvPr>
            <p:ph idx="1"/>
          </p:nvPr>
        </p:nvSpPr>
        <p:spPr/>
        <p:txBody>
          <a:bodyPr/>
          <a:lstStyle/>
          <a:p>
            <a:pPr marL="0" indent="0">
              <a:buNone/>
            </a:pPr>
            <a:r>
              <a:rPr lang="en-US" dirty="0" smtClean="0"/>
              <a:t>Many people lost their jobs, businesses and homes.</a:t>
            </a:r>
          </a:p>
          <a:p>
            <a:pPr marL="0" indent="0">
              <a:buNone/>
            </a:pPr>
            <a:r>
              <a:rPr lang="en-US" dirty="0" smtClean="0"/>
              <a:t>It was very difficult to find work.</a:t>
            </a:r>
          </a:p>
          <a:p>
            <a:pPr marL="0" indent="0">
              <a:buNone/>
            </a:pPr>
            <a:endParaRPr lang="en-US" dirty="0" smtClean="0"/>
          </a:p>
          <a:p>
            <a:pPr marL="0" indent="0">
              <a:buNone/>
            </a:pPr>
            <a:endParaRPr lang="en-US" dirty="0"/>
          </a:p>
          <a:p>
            <a:pPr marL="0" indent="0">
              <a:buNone/>
            </a:pPr>
            <a:r>
              <a:rPr lang="en-US" dirty="0" smtClean="0"/>
              <a:t>Much of the nation had difficulty meeting the basic needs.</a:t>
            </a:r>
          </a:p>
          <a:p>
            <a:pPr marL="0" indent="0">
              <a:buNone/>
            </a:pPr>
            <a:r>
              <a:rPr lang="en-US" dirty="0" smtClean="0"/>
              <a:t>The entire world was effected by this crisis.</a:t>
            </a:r>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477000" y="2286000"/>
            <a:ext cx="2381250" cy="19526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136685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4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Great Depression</a:t>
            </a:r>
            <a:endParaRPr lang="en-US" dirty="0"/>
          </a:p>
        </p:txBody>
      </p:sp>
      <p:sp>
        <p:nvSpPr>
          <p:cNvPr id="3" name="Content Placeholder 2"/>
          <p:cNvSpPr>
            <a:spLocks noGrp="1"/>
          </p:cNvSpPr>
          <p:nvPr>
            <p:ph idx="1"/>
          </p:nvPr>
        </p:nvSpPr>
        <p:spPr>
          <a:xfrm>
            <a:off x="457200" y="1600200"/>
            <a:ext cx="5868537" cy="4953000"/>
          </a:xfrm>
        </p:spPr>
        <p:txBody>
          <a:bodyPr>
            <a:normAutofit lnSpcReduction="10000"/>
          </a:bodyPr>
          <a:lstStyle/>
          <a:p>
            <a:r>
              <a:rPr lang="en-US" dirty="0" smtClean="0"/>
              <a:t>President Herbert Hoover was elected less than a year before this happened.</a:t>
            </a:r>
          </a:p>
          <a:p>
            <a:r>
              <a:rPr lang="en-US" dirty="0" smtClean="0"/>
              <a:t>The national economic policy held by both political parties was LAISSEZ FAIRE</a:t>
            </a:r>
          </a:p>
          <a:p>
            <a:r>
              <a:rPr lang="en-US" dirty="0" smtClean="0"/>
              <a:t>That means leave the economy alone and it will be okay.</a:t>
            </a:r>
          </a:p>
          <a:p>
            <a:r>
              <a:rPr lang="en-US" dirty="0" smtClean="0"/>
              <a:t>This was not working and so the people started to blame him.</a:t>
            </a:r>
            <a:endParaRPr lang="en-US" dirty="0"/>
          </a:p>
        </p:txBody>
      </p:sp>
      <p:pic>
        <p:nvPicPr>
          <p:cNvPr id="13314" name="Picture 2" descr="http://a5.files.biography.com/image/upload/c_fit,cs_srgb,dpr_1.0,h_1200,q_80,w_1200/MTE5NTU2MzE2MjUwODY3MjEx.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325737" y="1676400"/>
            <a:ext cx="2819400" cy="28194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51117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New Deal</a:t>
            </a:r>
            <a:endParaRPr lang="en-US" dirty="0"/>
          </a:p>
        </p:txBody>
      </p:sp>
      <p:sp>
        <p:nvSpPr>
          <p:cNvPr id="3" name="Content Placeholder 2"/>
          <p:cNvSpPr>
            <a:spLocks noGrp="1"/>
          </p:cNvSpPr>
          <p:nvPr>
            <p:ph idx="1"/>
          </p:nvPr>
        </p:nvSpPr>
        <p:spPr>
          <a:xfrm>
            <a:off x="457200" y="1600200"/>
            <a:ext cx="6591300" cy="4800600"/>
          </a:xfrm>
        </p:spPr>
        <p:txBody>
          <a:bodyPr>
            <a:normAutofit fontScale="92500"/>
          </a:bodyPr>
          <a:lstStyle/>
          <a:p>
            <a:r>
              <a:rPr lang="en-US" dirty="0" smtClean="0"/>
              <a:t>In 1932 a new president is elected, FDR</a:t>
            </a:r>
          </a:p>
          <a:p>
            <a:r>
              <a:rPr lang="en-US" dirty="0" smtClean="0"/>
              <a:t>Franklin Delano Roosevelt</a:t>
            </a:r>
          </a:p>
          <a:p>
            <a:r>
              <a:rPr lang="en-US" dirty="0" smtClean="0"/>
              <a:t>“A New Deal” </a:t>
            </a:r>
          </a:p>
          <a:p>
            <a:r>
              <a:rPr lang="en-US" dirty="0" smtClean="0"/>
              <a:t>Use Government tax money to help the people and the economy</a:t>
            </a:r>
          </a:p>
          <a:p>
            <a:r>
              <a:rPr lang="en-US" dirty="0" smtClean="0"/>
              <a:t>Social Security – retirement workers pay into for later</a:t>
            </a:r>
          </a:p>
          <a:p>
            <a:r>
              <a:rPr lang="en-US" dirty="0" smtClean="0"/>
              <a:t>FDIC – the federal government insures the banks</a:t>
            </a:r>
          </a:p>
          <a:p>
            <a:pPr marL="0" indent="0">
              <a:buNone/>
            </a:pPr>
            <a:endParaRPr lang="en-US"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048500" y="914400"/>
            <a:ext cx="2095500" cy="3048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229964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Dissatisfied </a:t>
            </a:r>
            <a:endParaRPr lang="en-US" dirty="0"/>
          </a:p>
        </p:txBody>
      </p:sp>
      <p:sp>
        <p:nvSpPr>
          <p:cNvPr id="3" name="Content Placeholder 2"/>
          <p:cNvSpPr>
            <a:spLocks noGrp="1"/>
          </p:cNvSpPr>
          <p:nvPr>
            <p:ph idx="1"/>
          </p:nvPr>
        </p:nvSpPr>
        <p:spPr>
          <a:xfrm>
            <a:off x="457200" y="1600200"/>
            <a:ext cx="5867400" cy="4572000"/>
          </a:xfrm>
        </p:spPr>
        <p:txBody>
          <a:bodyPr>
            <a:normAutofit fontScale="92500" lnSpcReduction="10000"/>
          </a:bodyPr>
          <a:lstStyle/>
          <a:p>
            <a:pPr marL="0" indent="0">
              <a:buNone/>
            </a:pPr>
            <a:r>
              <a:rPr lang="en-US" dirty="0" smtClean="0"/>
              <a:t>After World War I and the Great Depression some nations became frustrated with their situation:</a:t>
            </a:r>
          </a:p>
          <a:p>
            <a:pPr marL="514350" indent="-514350">
              <a:buAutoNum type="arabicPeriod"/>
            </a:pPr>
            <a:r>
              <a:rPr lang="en-US" dirty="0" smtClean="0"/>
              <a:t>Germany – lost the war, had to pay billions NAZI (nationalist) party later led by Adolf Hitler, eventually made the leader of the nation.  He is very ruthless and desired to expand his nation at any cost.</a:t>
            </a:r>
          </a:p>
        </p:txBody>
      </p:sp>
      <p:pic>
        <p:nvPicPr>
          <p:cNvPr id="16386" name="Picture 2" descr="https://ehistory.osu.edu/sites/ehistory.osu.edu/files/Hitler-Adolf_0.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324600" y="3276600"/>
            <a:ext cx="2667000" cy="3286126"/>
          </a:xfrm>
          <a:prstGeom prst="rect">
            <a:avLst/>
          </a:prstGeom>
          <a:noFill/>
          <a:extLst>
            <a:ext uri="{909E8E84-426E-40DD-AFC4-6F175D3DCCD1}">
              <a14:hiddenFill xmlns:a14="http://schemas.microsoft.com/office/drawing/2010/main" xmlns="">
                <a:solidFill>
                  <a:srgbClr val="FFFFFF"/>
                </a:solidFill>
              </a14:hiddenFill>
            </a:ext>
          </a:extLst>
        </p:spPr>
      </p:pic>
      <p:pic>
        <p:nvPicPr>
          <p:cNvPr id="16392" name="Picture 8" descr="https://upload.wikimedia.org/wikipedia/commons/thumb/9/99/Flag_of_German_Reich_(1935%E2%80%931945).svg/2000px-Flag_of_German_Reich_(1935%E2%80%931945).svg.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324600" y="1240221"/>
            <a:ext cx="3047998" cy="182879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57332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39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38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4800" b="1" dirty="0" smtClean="0"/>
              <a:t>World Dissatisfied </a:t>
            </a:r>
            <a:endParaRPr lang="en-US" sz="4800" b="1" dirty="0"/>
          </a:p>
        </p:txBody>
      </p:sp>
      <p:sp>
        <p:nvSpPr>
          <p:cNvPr id="3" name="Content Placeholder 2"/>
          <p:cNvSpPr>
            <a:spLocks noGrp="1"/>
          </p:cNvSpPr>
          <p:nvPr>
            <p:ph idx="1"/>
          </p:nvPr>
        </p:nvSpPr>
        <p:spPr>
          <a:xfrm>
            <a:off x="486102" y="1066800"/>
            <a:ext cx="8657898" cy="5775434"/>
          </a:xfrm>
        </p:spPr>
        <p:txBody>
          <a:bodyPr>
            <a:normAutofit/>
          </a:bodyPr>
          <a:lstStyle/>
          <a:p>
            <a:pPr marL="0" indent="0">
              <a:buNone/>
            </a:pPr>
            <a:r>
              <a:rPr lang="en-US" dirty="0" smtClean="0"/>
              <a:t>Russia in 1917 had a Communist Revolution </a:t>
            </a:r>
            <a:endParaRPr lang="en-US" dirty="0"/>
          </a:p>
          <a:p>
            <a:pPr marL="0" indent="0">
              <a:buNone/>
            </a:pPr>
            <a:r>
              <a:rPr lang="en-US" dirty="0" smtClean="0"/>
              <a:t>became the world’s first communist nation </a:t>
            </a:r>
          </a:p>
          <a:p>
            <a:pPr marL="0" indent="0">
              <a:buNone/>
            </a:pPr>
            <a:r>
              <a:rPr lang="en-US" dirty="0" smtClean="0"/>
              <a:t>led by Vladimir Lenin</a:t>
            </a:r>
          </a:p>
          <a:p>
            <a:pPr marL="0" indent="0">
              <a:buNone/>
            </a:pPr>
            <a:r>
              <a:rPr lang="en-US" dirty="0" smtClean="0"/>
              <a:t>They begin to expand and form the Soviet Union</a:t>
            </a:r>
          </a:p>
          <a:p>
            <a:pPr marL="0" indent="0">
              <a:buNone/>
            </a:pPr>
            <a:endParaRPr lang="en-US"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362200" y="3505200"/>
            <a:ext cx="5105400" cy="366047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295310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4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021"/>
            <a:ext cx="8229600" cy="1143000"/>
          </a:xfrm>
        </p:spPr>
        <p:txBody>
          <a:bodyPr>
            <a:normAutofit/>
          </a:bodyPr>
          <a:lstStyle/>
          <a:p>
            <a:r>
              <a:rPr lang="en-US" sz="4800" b="1" dirty="0" smtClean="0"/>
              <a:t>World Dissatisfied </a:t>
            </a:r>
            <a:endParaRPr lang="en-US" sz="4800" b="1" dirty="0"/>
          </a:p>
        </p:txBody>
      </p:sp>
      <p:sp>
        <p:nvSpPr>
          <p:cNvPr id="3" name="Content Placeholder 2"/>
          <p:cNvSpPr>
            <a:spLocks noGrp="1"/>
          </p:cNvSpPr>
          <p:nvPr>
            <p:ph idx="1"/>
          </p:nvPr>
        </p:nvSpPr>
        <p:spPr>
          <a:xfrm>
            <a:off x="486102" y="1066800"/>
            <a:ext cx="3704897" cy="5775434"/>
          </a:xfrm>
        </p:spPr>
        <p:txBody>
          <a:bodyPr>
            <a:normAutofit/>
          </a:bodyPr>
          <a:lstStyle/>
          <a:p>
            <a:pPr marL="0" indent="0">
              <a:buNone/>
            </a:pPr>
            <a:r>
              <a:rPr lang="en-US" dirty="0" smtClean="0"/>
              <a:t>Many nations react to try to stop this form of government from spreading.</a:t>
            </a:r>
          </a:p>
          <a:p>
            <a:pPr marL="0" indent="0">
              <a:buNone/>
            </a:pPr>
            <a:r>
              <a:rPr lang="en-US" dirty="0" smtClean="0"/>
              <a:t>This leads to other extremes.</a:t>
            </a: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724400" y="1143000"/>
            <a:ext cx="3810000" cy="3810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381471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Dissatisfied </a:t>
            </a:r>
            <a:endParaRPr lang="en-US" dirty="0"/>
          </a:p>
        </p:txBody>
      </p:sp>
      <p:sp>
        <p:nvSpPr>
          <p:cNvPr id="3" name="Content Placeholder 2"/>
          <p:cNvSpPr>
            <a:spLocks noGrp="1"/>
          </p:cNvSpPr>
          <p:nvPr>
            <p:ph idx="1"/>
          </p:nvPr>
        </p:nvSpPr>
        <p:spPr>
          <a:xfrm>
            <a:off x="457200" y="1600200"/>
            <a:ext cx="5486400" cy="4724400"/>
          </a:xfrm>
        </p:spPr>
        <p:txBody>
          <a:bodyPr>
            <a:normAutofit/>
          </a:bodyPr>
          <a:lstStyle/>
          <a:p>
            <a:r>
              <a:rPr lang="en-US" dirty="0"/>
              <a:t>Italy </a:t>
            </a:r>
            <a:r>
              <a:rPr lang="en-US" dirty="0" smtClean="0"/>
              <a:t>did not get what they wanted, an empire after World War I.</a:t>
            </a:r>
          </a:p>
          <a:p>
            <a:r>
              <a:rPr lang="en-US" dirty="0" smtClean="0"/>
              <a:t>This led to a Fascist takeover under </a:t>
            </a:r>
            <a:r>
              <a:rPr lang="en-US" dirty="0"/>
              <a:t>Benito Mussolini</a:t>
            </a:r>
            <a:r>
              <a:rPr lang="en-US" dirty="0" smtClean="0"/>
              <a:t>.</a:t>
            </a:r>
          </a:p>
          <a:p>
            <a:r>
              <a:rPr lang="en-US" dirty="0" smtClean="0"/>
              <a:t>They were wanting to expand their territory like Germany.  Therefore, they become allies forming the Axis Powers</a:t>
            </a:r>
            <a:endParaRPr lang="en-US"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943600" y="1219200"/>
            <a:ext cx="3390900" cy="468091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307828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4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786" y="152400"/>
            <a:ext cx="8229600" cy="1143000"/>
          </a:xfrm>
        </p:spPr>
        <p:txBody>
          <a:bodyPr/>
          <a:lstStyle/>
          <a:p>
            <a:r>
              <a:rPr lang="en-US" b="1" dirty="0" smtClean="0"/>
              <a:t>World Dissatisfied </a:t>
            </a:r>
            <a:endParaRPr lang="en-US" b="1" dirty="0"/>
          </a:p>
        </p:txBody>
      </p:sp>
      <p:sp>
        <p:nvSpPr>
          <p:cNvPr id="3" name="Content Placeholder 2"/>
          <p:cNvSpPr>
            <a:spLocks noGrp="1"/>
          </p:cNvSpPr>
          <p:nvPr>
            <p:ph idx="1"/>
          </p:nvPr>
        </p:nvSpPr>
        <p:spPr>
          <a:xfrm>
            <a:off x="218090" y="1447800"/>
            <a:ext cx="6324600" cy="4876800"/>
          </a:xfrm>
        </p:spPr>
        <p:txBody>
          <a:bodyPr>
            <a:normAutofit lnSpcReduction="10000"/>
          </a:bodyPr>
          <a:lstStyle/>
          <a:p>
            <a:r>
              <a:rPr lang="en-US" dirty="0" smtClean="0"/>
              <a:t>Japan also did not believe they were treated fairly at the Treaty of Versailles.</a:t>
            </a:r>
          </a:p>
          <a:p>
            <a:r>
              <a:rPr lang="en-US" dirty="0" smtClean="0"/>
              <a:t>They begin to build up their military in hopes of having an empire.</a:t>
            </a:r>
          </a:p>
          <a:p>
            <a:r>
              <a:rPr lang="en-US" dirty="0" smtClean="0"/>
              <a:t>Japan thought that they needed more land in Asia.</a:t>
            </a:r>
          </a:p>
          <a:p>
            <a:r>
              <a:rPr lang="en-US" dirty="0" smtClean="0"/>
              <a:t>They became a part of the Axis Powers as well.</a:t>
            </a:r>
            <a:endParaRPr lang="en-US"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689834" y="3609146"/>
            <a:ext cx="2133600" cy="272478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9459" name="Picture 3"/>
          <p:cNvPicPr>
            <a:picLocks noChangeAspect="1" noChangeArrowheads="1"/>
          </p:cNvPicPr>
          <p:nvPr/>
        </p:nvPicPr>
        <p:blipFill rotWithShape="1">
          <a:blip r:embed="rId3">
            <a:extLst>
              <a:ext uri="{28A0092B-C50C-407E-A947-70E740481C1C}">
                <a14:useLocalDpi xmlns:a14="http://schemas.microsoft.com/office/drawing/2010/main" xmlns="" val="0"/>
              </a:ext>
            </a:extLst>
          </a:blip>
          <a:srcRect l="16392" r="14855"/>
          <a:stretch/>
        </p:blipFill>
        <p:spPr bwMode="auto">
          <a:xfrm>
            <a:off x="6553200" y="762000"/>
            <a:ext cx="2270234" cy="24765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TextBox 3"/>
          <p:cNvSpPr txBox="1"/>
          <p:nvPr/>
        </p:nvSpPr>
        <p:spPr>
          <a:xfrm>
            <a:off x="6469117" y="3239814"/>
            <a:ext cx="2575034" cy="369332"/>
          </a:xfrm>
          <a:prstGeom prst="rect">
            <a:avLst/>
          </a:prstGeom>
          <a:noFill/>
        </p:spPr>
        <p:txBody>
          <a:bodyPr wrap="square" rtlCol="0">
            <a:spAutoFit/>
          </a:bodyPr>
          <a:lstStyle/>
          <a:p>
            <a:r>
              <a:rPr lang="en-US" dirty="0" smtClean="0"/>
              <a:t>Emperor Showa Hirohito</a:t>
            </a:r>
            <a:endParaRPr lang="en-US" dirty="0"/>
          </a:p>
        </p:txBody>
      </p:sp>
      <p:sp>
        <p:nvSpPr>
          <p:cNvPr id="7" name="TextBox 6"/>
          <p:cNvSpPr txBox="1"/>
          <p:nvPr/>
        </p:nvSpPr>
        <p:spPr>
          <a:xfrm>
            <a:off x="6400800" y="6333931"/>
            <a:ext cx="2575034" cy="369332"/>
          </a:xfrm>
          <a:prstGeom prst="rect">
            <a:avLst/>
          </a:prstGeom>
          <a:noFill/>
        </p:spPr>
        <p:txBody>
          <a:bodyPr wrap="square" rtlCol="0">
            <a:spAutoFit/>
          </a:bodyPr>
          <a:lstStyle/>
          <a:p>
            <a:r>
              <a:rPr lang="en-US" dirty="0" smtClean="0"/>
              <a:t>General Hideki </a:t>
            </a:r>
            <a:r>
              <a:rPr lang="en-US" dirty="0" err="1" smtClean="0"/>
              <a:t>Tojo</a:t>
            </a:r>
            <a:endParaRPr lang="en-US" dirty="0"/>
          </a:p>
        </p:txBody>
      </p:sp>
    </p:spTree>
    <p:extLst>
      <p:ext uri="{BB962C8B-B14F-4D97-AF65-F5344CB8AC3E}">
        <p14:creationId xmlns:p14="http://schemas.microsoft.com/office/powerpoint/2010/main" xmlns="" val="2987656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4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45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History Quotes</a:t>
            </a:r>
            <a:endParaRPr lang="en-US" b="1" dirty="0"/>
          </a:p>
        </p:txBody>
      </p:sp>
      <p:sp>
        <p:nvSpPr>
          <p:cNvPr id="3" name="Content Placeholder 2"/>
          <p:cNvSpPr>
            <a:spLocks noGrp="1"/>
          </p:cNvSpPr>
          <p:nvPr>
            <p:ph idx="1"/>
          </p:nvPr>
        </p:nvSpPr>
        <p:spPr/>
        <p:txBody>
          <a:bodyPr>
            <a:normAutofit lnSpcReduction="10000"/>
          </a:bodyPr>
          <a:lstStyle/>
          <a:p>
            <a:r>
              <a:rPr lang="en-US" dirty="0" smtClean="0">
                <a:solidFill>
                  <a:schemeClr val="accent2">
                    <a:lumMod val="75000"/>
                  </a:schemeClr>
                </a:solidFill>
              </a:rPr>
              <a:t>Have you ever heard the saying, </a:t>
            </a:r>
            <a:r>
              <a:rPr lang="en-US" dirty="0" smtClean="0">
                <a:solidFill>
                  <a:srgbClr val="00B050"/>
                </a:solidFill>
              </a:rPr>
              <a:t>“History, if we do not learn from it, we are doomed to repeat it!”</a:t>
            </a:r>
            <a:r>
              <a:rPr lang="en-US" dirty="0" smtClean="0">
                <a:solidFill>
                  <a:schemeClr val="accent2">
                    <a:lumMod val="75000"/>
                  </a:schemeClr>
                </a:solidFill>
              </a:rPr>
              <a:t>?</a:t>
            </a:r>
          </a:p>
          <a:p>
            <a:endParaRPr lang="en-US" dirty="0"/>
          </a:p>
          <a:p>
            <a:r>
              <a:rPr lang="en-US" dirty="0" smtClean="0">
                <a:solidFill>
                  <a:schemeClr val="accent6">
                    <a:lumMod val="75000"/>
                  </a:schemeClr>
                </a:solidFill>
              </a:rPr>
              <a:t>History provides </a:t>
            </a:r>
            <a:r>
              <a:rPr lang="en-US" b="1" dirty="0" smtClean="0">
                <a:solidFill>
                  <a:schemeClr val="accent6">
                    <a:lumMod val="75000"/>
                  </a:schemeClr>
                </a:solidFill>
                <a:effectLst>
                  <a:outerShdw blurRad="38100" dist="38100" dir="2700000" algn="tl">
                    <a:srgbClr val="000000">
                      <a:alpha val="43137"/>
                    </a:srgbClr>
                  </a:outerShdw>
                </a:effectLst>
              </a:rPr>
              <a:t>lessons</a:t>
            </a:r>
            <a:r>
              <a:rPr lang="en-US" dirty="0" smtClean="0">
                <a:solidFill>
                  <a:schemeClr val="accent6">
                    <a:lumMod val="75000"/>
                  </a:schemeClr>
                </a:solidFill>
              </a:rPr>
              <a:t> for our lives in how to better make </a:t>
            </a:r>
            <a:r>
              <a:rPr lang="en-US" b="1" dirty="0" smtClean="0">
                <a:solidFill>
                  <a:schemeClr val="accent6">
                    <a:lumMod val="75000"/>
                  </a:schemeClr>
                </a:solidFill>
              </a:rPr>
              <a:t>decisions</a:t>
            </a:r>
            <a:r>
              <a:rPr lang="en-US" dirty="0" smtClean="0">
                <a:solidFill>
                  <a:schemeClr val="accent6">
                    <a:lumMod val="75000"/>
                  </a:schemeClr>
                </a:solidFill>
              </a:rPr>
              <a:t> and </a:t>
            </a:r>
            <a:r>
              <a:rPr lang="en-US" b="1" dirty="0" smtClean="0">
                <a:solidFill>
                  <a:schemeClr val="accent6">
                    <a:lumMod val="75000"/>
                  </a:schemeClr>
                </a:solidFill>
              </a:rPr>
              <a:t>behave</a:t>
            </a:r>
            <a:r>
              <a:rPr lang="en-US" dirty="0" smtClean="0">
                <a:solidFill>
                  <a:schemeClr val="accent6">
                    <a:lumMod val="75000"/>
                  </a:schemeClr>
                </a:solidFill>
              </a:rPr>
              <a:t>.</a:t>
            </a:r>
          </a:p>
          <a:p>
            <a:endParaRPr lang="en-US" dirty="0" smtClean="0"/>
          </a:p>
          <a:p>
            <a:r>
              <a:rPr lang="en-US" dirty="0" smtClean="0">
                <a:solidFill>
                  <a:srgbClr val="00B050"/>
                </a:solidFill>
              </a:rPr>
              <a:t>“A truly wise man learns from others’ mistakes without making them himself.”</a:t>
            </a:r>
          </a:p>
        </p:txBody>
      </p:sp>
    </p:spTree>
    <p:extLst>
      <p:ext uri="{BB962C8B-B14F-4D97-AF65-F5344CB8AC3E}">
        <p14:creationId xmlns:p14="http://schemas.microsoft.com/office/powerpoint/2010/main" xmlns="" val="276364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War II</a:t>
            </a:r>
            <a:endParaRPr lang="en-US" dirty="0"/>
          </a:p>
        </p:txBody>
      </p:sp>
      <p:sp>
        <p:nvSpPr>
          <p:cNvPr id="3" name="Content Placeholder 2"/>
          <p:cNvSpPr>
            <a:spLocks noGrp="1"/>
          </p:cNvSpPr>
          <p:nvPr>
            <p:ph idx="1"/>
          </p:nvPr>
        </p:nvSpPr>
        <p:spPr>
          <a:xfrm>
            <a:off x="304800" y="1447800"/>
            <a:ext cx="8534400" cy="4525963"/>
          </a:xfrm>
        </p:spPr>
        <p:txBody>
          <a:bodyPr>
            <a:normAutofit/>
          </a:bodyPr>
          <a:lstStyle/>
          <a:p>
            <a:r>
              <a:rPr lang="en-US" dirty="0" smtClean="0"/>
              <a:t>This officially started when Germany invaded Poland.  Great Britain and France were upset and declared war on them in 1939.</a:t>
            </a:r>
          </a:p>
          <a:p>
            <a:r>
              <a:rPr lang="en-US" dirty="0" smtClean="0"/>
              <a:t>Italy and Japan get involved.  Japan begins conquering Asia.</a:t>
            </a:r>
          </a:p>
          <a:p>
            <a:r>
              <a:rPr lang="en-US" dirty="0" smtClean="0"/>
              <a:t>France is defeated.  The only remaining ally is Great Britain.</a:t>
            </a:r>
          </a:p>
          <a:p>
            <a:r>
              <a:rPr lang="en-US" dirty="0" smtClean="0"/>
              <a:t>They are being bombed from German airplanes.</a:t>
            </a:r>
            <a:endParaRPr lang="en-US" dirty="0"/>
          </a:p>
        </p:txBody>
      </p:sp>
    </p:spTree>
    <p:extLst>
      <p:ext uri="{BB962C8B-B14F-4D97-AF65-F5344CB8AC3E}">
        <p14:creationId xmlns:p14="http://schemas.microsoft.com/office/powerpoint/2010/main" xmlns="" val="485366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153400" cy="835336"/>
          </a:xfrm>
        </p:spPr>
        <p:txBody>
          <a:bodyPr/>
          <a:lstStyle/>
          <a:p>
            <a:r>
              <a:rPr lang="en-US" b="1" dirty="0" smtClean="0"/>
              <a:t>Axis Powers</a:t>
            </a:r>
            <a:endParaRPr lang="en-US" b="1" dirty="0"/>
          </a:p>
        </p:txBody>
      </p:sp>
      <p:sp>
        <p:nvSpPr>
          <p:cNvPr id="3" name="Content Placeholder 2"/>
          <p:cNvSpPr>
            <a:spLocks noGrp="1"/>
          </p:cNvSpPr>
          <p:nvPr>
            <p:ph idx="1"/>
          </p:nvPr>
        </p:nvSpPr>
        <p:spPr>
          <a:xfrm>
            <a:off x="323193" y="716847"/>
            <a:ext cx="3505200" cy="1873953"/>
          </a:xfrm>
        </p:spPr>
        <p:txBody>
          <a:bodyPr>
            <a:normAutofit/>
          </a:bodyPr>
          <a:lstStyle/>
          <a:p>
            <a:pPr marL="0" indent="0">
              <a:buNone/>
            </a:pPr>
            <a:r>
              <a:rPr lang="en-US" b="1" dirty="0" smtClean="0"/>
              <a:t>Tripartite Pact:</a:t>
            </a:r>
          </a:p>
          <a:p>
            <a:pPr marL="0" indent="0">
              <a:spcBef>
                <a:spcPts val="0"/>
              </a:spcBef>
              <a:buNone/>
            </a:pPr>
            <a:r>
              <a:rPr lang="en-US" sz="2800" dirty="0" smtClean="0">
                <a:solidFill>
                  <a:srgbClr val="7030A0"/>
                </a:solidFill>
              </a:rPr>
              <a:t>Germany</a:t>
            </a:r>
          </a:p>
          <a:p>
            <a:pPr marL="0" indent="0">
              <a:spcBef>
                <a:spcPts val="0"/>
              </a:spcBef>
              <a:buNone/>
            </a:pPr>
            <a:r>
              <a:rPr lang="en-US" sz="2800" dirty="0" smtClean="0">
                <a:solidFill>
                  <a:srgbClr val="7030A0"/>
                </a:solidFill>
              </a:rPr>
              <a:t>Italy </a:t>
            </a:r>
          </a:p>
          <a:p>
            <a:pPr marL="0" indent="0">
              <a:spcBef>
                <a:spcPts val="0"/>
              </a:spcBef>
              <a:buNone/>
            </a:pPr>
            <a:r>
              <a:rPr lang="en-US" sz="2800" dirty="0" smtClean="0">
                <a:solidFill>
                  <a:srgbClr val="7030A0"/>
                </a:solidFill>
              </a:rPr>
              <a:t>Japan</a:t>
            </a:r>
            <a:endParaRPr lang="en-US" sz="2800" dirty="0">
              <a:solidFill>
                <a:srgbClr val="7030A0"/>
              </a:solidFill>
            </a:endParaRPr>
          </a:p>
        </p:txBody>
      </p:sp>
      <p:sp>
        <p:nvSpPr>
          <p:cNvPr id="4" name="Rectangle 3"/>
          <p:cNvSpPr/>
          <p:nvPr/>
        </p:nvSpPr>
        <p:spPr>
          <a:xfrm>
            <a:off x="4572000" y="835336"/>
            <a:ext cx="4572000" cy="6001643"/>
          </a:xfrm>
          <a:prstGeom prst="rect">
            <a:avLst/>
          </a:prstGeom>
        </p:spPr>
        <p:txBody>
          <a:bodyPr>
            <a:spAutoFit/>
          </a:bodyPr>
          <a:lstStyle/>
          <a:p>
            <a:r>
              <a:rPr lang="en-US" sz="2400" b="1" dirty="0" smtClean="0"/>
              <a:t>Client States:</a:t>
            </a:r>
          </a:p>
          <a:p>
            <a:r>
              <a:rPr lang="en-US" sz="2000" dirty="0" smtClean="0"/>
              <a:t> Albanian Kingdom</a:t>
            </a:r>
          </a:p>
          <a:p>
            <a:r>
              <a:rPr lang="en-US" sz="2000" dirty="0" smtClean="0"/>
              <a:t> State of Burma</a:t>
            </a:r>
          </a:p>
          <a:p>
            <a:r>
              <a:rPr lang="en-US" sz="2000" dirty="0" smtClean="0"/>
              <a:t> Reorganized National Government of China</a:t>
            </a:r>
          </a:p>
          <a:p>
            <a:r>
              <a:rPr lang="en-US" sz="2000" dirty="0" smtClean="0"/>
              <a:t> Independent State of Croatia</a:t>
            </a:r>
          </a:p>
          <a:p>
            <a:r>
              <a:rPr lang="en-US" sz="2000" dirty="0" smtClean="0"/>
              <a:t> Hellenic State</a:t>
            </a:r>
          </a:p>
          <a:p>
            <a:r>
              <a:rPr lang="en-US" sz="2000" dirty="0" smtClean="0"/>
              <a:t> Provisional Government of Free India</a:t>
            </a:r>
          </a:p>
          <a:p>
            <a:r>
              <a:rPr lang="en-US" sz="2000" dirty="0" smtClean="0"/>
              <a:t> Italian Social Republic (after 1943)</a:t>
            </a:r>
          </a:p>
          <a:p>
            <a:r>
              <a:rPr lang="en-US" sz="2000" dirty="0" smtClean="0"/>
              <a:t> Kingdom of Kampuchea</a:t>
            </a:r>
          </a:p>
          <a:p>
            <a:r>
              <a:rPr lang="en-US" sz="2000" dirty="0" smtClean="0"/>
              <a:t> Kingdom of Laos</a:t>
            </a:r>
          </a:p>
          <a:p>
            <a:r>
              <a:rPr lang="en-US" sz="2000" dirty="0" smtClean="0"/>
              <a:t> Manchukuo</a:t>
            </a:r>
          </a:p>
          <a:p>
            <a:r>
              <a:rPr lang="en-US" sz="2000" dirty="0" smtClean="0"/>
              <a:t> </a:t>
            </a:r>
            <a:r>
              <a:rPr lang="en-US" sz="2000" dirty="0" err="1" smtClean="0"/>
              <a:t>Mengjiang</a:t>
            </a:r>
            <a:endParaRPr lang="en-US" sz="2000" dirty="0" smtClean="0"/>
          </a:p>
          <a:p>
            <a:r>
              <a:rPr lang="en-US" sz="2000" dirty="0" smtClean="0"/>
              <a:t> Government of National Salvation</a:t>
            </a:r>
          </a:p>
          <a:p>
            <a:r>
              <a:rPr lang="en-US" sz="2000" dirty="0" smtClean="0"/>
              <a:t> Second Philippine Republic</a:t>
            </a:r>
          </a:p>
          <a:p>
            <a:r>
              <a:rPr lang="en-US" sz="2000" dirty="0" smtClean="0"/>
              <a:t> Slovak Republic</a:t>
            </a:r>
          </a:p>
          <a:p>
            <a:r>
              <a:rPr lang="en-US" sz="2000" dirty="0" smtClean="0"/>
              <a:t> Vichy France</a:t>
            </a:r>
          </a:p>
          <a:p>
            <a:r>
              <a:rPr lang="en-US" sz="2000" dirty="0" smtClean="0"/>
              <a:t> Protectorate of Bohemia and Moravia</a:t>
            </a:r>
          </a:p>
          <a:p>
            <a:r>
              <a:rPr lang="en-US" sz="2000" dirty="0" smtClean="0"/>
              <a:t> Empire of Vietnam</a:t>
            </a:r>
            <a:endParaRPr lang="en-US" sz="2000" dirty="0"/>
          </a:p>
        </p:txBody>
      </p:sp>
      <p:sp>
        <p:nvSpPr>
          <p:cNvPr id="5" name="Rectangle 4"/>
          <p:cNvSpPr/>
          <p:nvPr/>
        </p:nvSpPr>
        <p:spPr>
          <a:xfrm>
            <a:off x="323193" y="2590800"/>
            <a:ext cx="4080641" cy="1815882"/>
          </a:xfrm>
          <a:prstGeom prst="rect">
            <a:avLst/>
          </a:prstGeom>
        </p:spPr>
        <p:txBody>
          <a:bodyPr wrap="square">
            <a:spAutoFit/>
          </a:bodyPr>
          <a:lstStyle/>
          <a:p>
            <a:r>
              <a:rPr lang="en-US" sz="2400" b="1" dirty="0"/>
              <a:t>Affiliate States:</a:t>
            </a:r>
          </a:p>
          <a:p>
            <a:r>
              <a:rPr lang="en-US" sz="2200" dirty="0"/>
              <a:t> Kingdom of Bulgaria (until 1944)</a:t>
            </a:r>
          </a:p>
          <a:p>
            <a:r>
              <a:rPr lang="en-US" sz="2200" dirty="0"/>
              <a:t> Kingdom of Hungary</a:t>
            </a:r>
          </a:p>
          <a:p>
            <a:r>
              <a:rPr lang="en-US" sz="2200" dirty="0"/>
              <a:t> Kingdom of Romania (until 1944)</a:t>
            </a:r>
          </a:p>
          <a:p>
            <a:r>
              <a:rPr lang="en-US" sz="2200" dirty="0"/>
              <a:t> Thailand (after 1941)</a:t>
            </a:r>
          </a:p>
        </p:txBody>
      </p:sp>
      <p:sp>
        <p:nvSpPr>
          <p:cNvPr id="6" name="Rectangle 5"/>
          <p:cNvSpPr/>
          <p:nvPr/>
        </p:nvSpPr>
        <p:spPr>
          <a:xfrm>
            <a:off x="341586" y="4572000"/>
            <a:ext cx="4196255" cy="2123658"/>
          </a:xfrm>
          <a:prstGeom prst="rect">
            <a:avLst/>
          </a:prstGeom>
        </p:spPr>
        <p:txBody>
          <a:bodyPr wrap="square">
            <a:spAutoFit/>
          </a:bodyPr>
          <a:lstStyle/>
          <a:p>
            <a:r>
              <a:rPr lang="en-US" sz="2200" b="1" dirty="0"/>
              <a:t>Co-belligerent States:</a:t>
            </a:r>
          </a:p>
          <a:p>
            <a:r>
              <a:rPr lang="en-US" sz="2200" dirty="0"/>
              <a:t> Finland (1941–44)</a:t>
            </a:r>
          </a:p>
          <a:p>
            <a:r>
              <a:rPr lang="en-US" sz="2200" dirty="0"/>
              <a:t> Kingdom of Iraq (Coup d'état April–May 1941)</a:t>
            </a:r>
          </a:p>
          <a:p>
            <a:r>
              <a:rPr lang="en-US" sz="2200" dirty="0"/>
              <a:t> Soviet Union (Invasion of Poland only)</a:t>
            </a:r>
          </a:p>
        </p:txBody>
      </p:sp>
    </p:spTree>
    <p:extLst>
      <p:ext uri="{BB962C8B-B14F-4D97-AF65-F5344CB8AC3E}">
        <p14:creationId xmlns:p14="http://schemas.microsoft.com/office/powerpoint/2010/main" xmlns="" val="10381089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922" y="-23648"/>
            <a:ext cx="8229600" cy="1014248"/>
          </a:xfrm>
        </p:spPr>
        <p:txBody>
          <a:bodyPr/>
          <a:lstStyle/>
          <a:p>
            <a:r>
              <a:rPr lang="en-US" b="1" dirty="0" smtClean="0"/>
              <a:t>German Conquest in WW II</a:t>
            </a:r>
            <a:endParaRPr lang="en-US" b="1" dirty="0"/>
          </a:p>
        </p:txBody>
      </p:sp>
      <p:sp>
        <p:nvSpPr>
          <p:cNvPr id="3" name="Content Placeholder 2"/>
          <p:cNvSpPr>
            <a:spLocks noGrp="1"/>
          </p:cNvSpPr>
          <p:nvPr>
            <p:ph idx="1"/>
          </p:nvPr>
        </p:nvSpPr>
        <p:spPr/>
        <p:txBody>
          <a:bodyPr/>
          <a:lstStyle/>
          <a:p>
            <a:endParaRPr lang="en-US" dirty="0"/>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81000" y="1240383"/>
            <a:ext cx="8259384" cy="54236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9858423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845"/>
            <a:ext cx="8229600" cy="958755"/>
          </a:xfrm>
        </p:spPr>
        <p:txBody>
          <a:bodyPr/>
          <a:lstStyle/>
          <a:p>
            <a:r>
              <a:rPr lang="en-US" b="1" dirty="0" smtClean="0"/>
              <a:t>Italian Conquest in WW II</a:t>
            </a:r>
            <a:endParaRPr lang="en-US" b="1" dirty="0"/>
          </a:p>
        </p:txBody>
      </p:sp>
      <p:sp>
        <p:nvSpPr>
          <p:cNvPr id="3" name="Content Placeholder 2"/>
          <p:cNvSpPr>
            <a:spLocks noGrp="1"/>
          </p:cNvSpPr>
          <p:nvPr>
            <p:ph idx="1"/>
          </p:nvPr>
        </p:nvSpPr>
        <p:spPr/>
        <p:txBody>
          <a:bodyPr/>
          <a:lstStyle/>
          <a:p>
            <a:endParaRPr 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52600" y="1143000"/>
            <a:ext cx="5477435" cy="55869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7778129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Japanese Conquest in WW II</a:t>
            </a:r>
            <a:endParaRPr lang="en-US" b="1" dirty="0"/>
          </a:p>
        </p:txBody>
      </p:sp>
      <p:sp>
        <p:nvSpPr>
          <p:cNvPr id="3" name="Content Placeholder 2"/>
          <p:cNvSpPr>
            <a:spLocks noGrp="1"/>
          </p:cNvSpPr>
          <p:nvPr>
            <p:ph idx="1"/>
          </p:nvPr>
        </p:nvSpPr>
        <p:spPr/>
        <p:txBody>
          <a:bodyPr/>
          <a:lstStyle/>
          <a:p>
            <a:pPr marL="0" indent="0">
              <a:buNone/>
            </a:pP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04800" y="1275999"/>
            <a:ext cx="8534400" cy="558200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5120406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War II</a:t>
            </a:r>
            <a:endParaRPr lang="en-US" dirty="0"/>
          </a:p>
        </p:txBody>
      </p:sp>
      <p:sp>
        <p:nvSpPr>
          <p:cNvPr id="3" name="Content Placeholder 2"/>
          <p:cNvSpPr>
            <a:spLocks noGrp="1"/>
          </p:cNvSpPr>
          <p:nvPr>
            <p:ph idx="1"/>
          </p:nvPr>
        </p:nvSpPr>
        <p:spPr>
          <a:xfrm>
            <a:off x="304800" y="1066800"/>
            <a:ext cx="8458200" cy="5181600"/>
          </a:xfrm>
        </p:spPr>
        <p:txBody>
          <a:bodyPr>
            <a:normAutofit/>
          </a:bodyPr>
          <a:lstStyle/>
          <a:p>
            <a:r>
              <a:rPr lang="en-US" dirty="0" smtClean="0"/>
              <a:t>Japan targeted Hawaii, a US territory, because it was strategically located between them &amp; USA.</a:t>
            </a:r>
          </a:p>
          <a:p>
            <a:r>
              <a:rPr lang="en-US" dirty="0" smtClean="0"/>
              <a:t>They thought the US would eventually attack them, so they attacked first.</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3231356"/>
            <a:ext cx="4438650" cy="3333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753960" y="3139327"/>
            <a:ext cx="4419600" cy="35178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58987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War II</a:t>
            </a:r>
            <a:endParaRPr lang="en-US" dirty="0"/>
          </a:p>
        </p:txBody>
      </p:sp>
      <p:sp>
        <p:nvSpPr>
          <p:cNvPr id="3" name="Content Placeholder 2"/>
          <p:cNvSpPr>
            <a:spLocks noGrp="1"/>
          </p:cNvSpPr>
          <p:nvPr>
            <p:ph idx="1"/>
          </p:nvPr>
        </p:nvSpPr>
        <p:spPr>
          <a:xfrm>
            <a:off x="304800" y="1066800"/>
            <a:ext cx="8458200" cy="5181600"/>
          </a:xfrm>
        </p:spPr>
        <p:txBody>
          <a:bodyPr>
            <a:normAutofit/>
          </a:bodyPr>
          <a:lstStyle/>
          <a:p>
            <a:r>
              <a:rPr lang="en-US" dirty="0" smtClean="0"/>
              <a:t>December 7, 1941 Japan attacks the Pearl Harbor military base in Hawaii, a US territory</a:t>
            </a:r>
          </a:p>
          <a:p>
            <a:r>
              <a:rPr lang="en-US" dirty="0" smtClean="0"/>
              <a:t>The US officially enters the war, mostly on the Pacific side against Japan.</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743450" y="3436883"/>
            <a:ext cx="4395551" cy="293846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480986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The World During WW II</a:t>
            </a:r>
            <a:endParaRPr lang="en-US" sz="4800" b="1"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 y="1066801"/>
            <a:ext cx="9144000" cy="3962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Rectangle 3"/>
          <p:cNvSpPr/>
          <p:nvPr/>
        </p:nvSpPr>
        <p:spPr>
          <a:xfrm>
            <a:off x="2819399" y="5111130"/>
            <a:ext cx="6403429" cy="1569660"/>
          </a:xfrm>
          <a:prstGeom prst="rect">
            <a:avLst/>
          </a:prstGeom>
        </p:spPr>
        <p:txBody>
          <a:bodyPr wrap="square">
            <a:spAutoFit/>
          </a:bodyPr>
          <a:lstStyle/>
          <a:p>
            <a:r>
              <a:rPr lang="en-US" sz="2400" dirty="0"/>
              <a:t>     </a:t>
            </a:r>
            <a:r>
              <a:rPr lang="en-US" sz="2400" b="1" dirty="0" smtClean="0">
                <a:solidFill>
                  <a:srgbClr val="00B050"/>
                </a:solidFill>
              </a:rPr>
              <a:t>Allied Powers</a:t>
            </a:r>
            <a:r>
              <a:rPr lang="en-US" sz="2400" dirty="0"/>
              <a:t> (and their colonies)</a:t>
            </a:r>
          </a:p>
          <a:p>
            <a:r>
              <a:rPr lang="en-US" sz="2400" dirty="0"/>
              <a:t>     </a:t>
            </a:r>
            <a:r>
              <a:rPr lang="en-US" sz="2400" b="1" dirty="0">
                <a:solidFill>
                  <a:srgbClr val="92D050"/>
                </a:solidFill>
              </a:rPr>
              <a:t>Allies</a:t>
            </a:r>
            <a:r>
              <a:rPr lang="en-US" sz="2400" dirty="0"/>
              <a:t> entering after the </a:t>
            </a:r>
            <a:r>
              <a:rPr lang="en-US" sz="2400" dirty="0" smtClean="0"/>
              <a:t>attack on Pearl Harbor</a:t>
            </a:r>
            <a:endParaRPr lang="en-US" sz="2400" dirty="0"/>
          </a:p>
          <a:p>
            <a:r>
              <a:rPr lang="en-US" sz="2400" dirty="0"/>
              <a:t>     </a:t>
            </a:r>
            <a:r>
              <a:rPr lang="en-US" sz="2400" b="1" dirty="0" smtClean="0">
                <a:solidFill>
                  <a:srgbClr val="00B0F0"/>
                </a:solidFill>
              </a:rPr>
              <a:t>Axis </a:t>
            </a:r>
            <a:r>
              <a:rPr lang="en-US" sz="2400" b="1" dirty="0">
                <a:solidFill>
                  <a:srgbClr val="00B0F0"/>
                </a:solidFill>
              </a:rPr>
              <a:t>powers</a:t>
            </a:r>
            <a:r>
              <a:rPr lang="en-US" sz="2400" dirty="0"/>
              <a:t> (and their colonies)</a:t>
            </a:r>
          </a:p>
          <a:p>
            <a:r>
              <a:rPr lang="en-US" sz="2400" dirty="0"/>
              <a:t>   </a:t>
            </a:r>
            <a:r>
              <a:rPr lang="en-US" sz="2400" b="1" dirty="0"/>
              <a:t>  </a:t>
            </a:r>
            <a:r>
              <a:rPr lang="en-US" sz="2400" b="1" dirty="0" smtClean="0">
                <a:solidFill>
                  <a:schemeClr val="bg1">
                    <a:lumMod val="50000"/>
                  </a:schemeClr>
                </a:solidFill>
              </a:rPr>
              <a:t>Neutral Nations</a:t>
            </a:r>
            <a:endParaRPr lang="en-US" sz="2400" b="1" dirty="0">
              <a:solidFill>
                <a:schemeClr val="bg1">
                  <a:lumMod val="50000"/>
                </a:schemeClr>
              </a:solidFill>
            </a:endParaRPr>
          </a:p>
        </p:txBody>
      </p:sp>
      <p:sp>
        <p:nvSpPr>
          <p:cNvPr id="6" name="Rectangle 5"/>
          <p:cNvSpPr/>
          <p:nvPr/>
        </p:nvSpPr>
        <p:spPr>
          <a:xfrm>
            <a:off x="2819399" y="5247580"/>
            <a:ext cx="304800" cy="21053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824654" y="5685421"/>
            <a:ext cx="304800" cy="210539"/>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824654" y="6418827"/>
            <a:ext cx="304800" cy="210539"/>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824654" y="6070357"/>
            <a:ext cx="304800" cy="21053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799535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 </a:t>
            </a:r>
            <a:r>
              <a:rPr lang="en-US" b="1" dirty="0" smtClean="0"/>
              <a:t>A New Alliance</a:t>
            </a:r>
            <a:endParaRPr lang="en-US" b="1" dirty="0"/>
          </a:p>
        </p:txBody>
      </p:sp>
      <p:sp>
        <p:nvSpPr>
          <p:cNvPr id="3" name="Content Placeholder 2"/>
          <p:cNvSpPr>
            <a:spLocks noGrp="1"/>
          </p:cNvSpPr>
          <p:nvPr>
            <p:ph idx="1"/>
          </p:nvPr>
        </p:nvSpPr>
        <p:spPr>
          <a:xfrm>
            <a:off x="152400" y="1594945"/>
            <a:ext cx="5815263" cy="5257800"/>
          </a:xfrm>
        </p:spPr>
        <p:txBody>
          <a:bodyPr>
            <a:normAutofit/>
          </a:bodyPr>
          <a:lstStyle/>
          <a:p>
            <a:pPr marL="0" indent="0">
              <a:buNone/>
            </a:pPr>
            <a:r>
              <a:rPr lang="en-US" dirty="0" smtClean="0"/>
              <a:t>1.   Great Britain under Winston Churchill forms </a:t>
            </a:r>
          </a:p>
          <a:p>
            <a:r>
              <a:rPr lang="en-US" dirty="0" smtClean="0"/>
              <a:t>a new group of Allies with:</a:t>
            </a:r>
          </a:p>
          <a:p>
            <a:pPr marL="0" indent="0">
              <a:buNone/>
            </a:pPr>
            <a:r>
              <a:rPr lang="en-US" dirty="0" smtClean="0"/>
              <a:t>2.  USA under FDR </a:t>
            </a:r>
          </a:p>
          <a:p>
            <a:pPr marL="0" indent="0">
              <a:buNone/>
            </a:pPr>
            <a:r>
              <a:rPr lang="en-US" dirty="0" smtClean="0"/>
              <a:t>3.  Soviet Union under Joseph Stalin.</a:t>
            </a:r>
          </a:p>
          <a:p>
            <a:endParaRPr lang="en-US" dirty="0" smtClean="0"/>
          </a:p>
        </p:txBody>
      </p:sp>
      <p:pic>
        <p:nvPicPr>
          <p:cNvPr id="1126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415177" y="1676400"/>
            <a:ext cx="3752886" cy="30511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TextBox 3"/>
          <p:cNvSpPr txBox="1"/>
          <p:nvPr/>
        </p:nvSpPr>
        <p:spPr>
          <a:xfrm>
            <a:off x="5415177" y="4727575"/>
            <a:ext cx="3728823" cy="461665"/>
          </a:xfrm>
          <a:prstGeom prst="rect">
            <a:avLst/>
          </a:prstGeom>
          <a:noFill/>
        </p:spPr>
        <p:txBody>
          <a:bodyPr wrap="square" rtlCol="0">
            <a:spAutoFit/>
          </a:bodyPr>
          <a:lstStyle/>
          <a:p>
            <a:r>
              <a:rPr lang="en-US" sz="2400" dirty="0" smtClean="0"/>
              <a:t>Stalin      Roosevelt Churchill</a:t>
            </a:r>
            <a:endParaRPr lang="en-US" sz="2400" dirty="0"/>
          </a:p>
        </p:txBody>
      </p:sp>
    </p:spTree>
    <p:extLst>
      <p:ext uri="{BB962C8B-B14F-4D97-AF65-F5344CB8AC3E}">
        <p14:creationId xmlns:p14="http://schemas.microsoft.com/office/powerpoint/2010/main" xmlns="" val="1065021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26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War II</a:t>
            </a:r>
            <a:endParaRPr lang="en-US" dirty="0"/>
          </a:p>
        </p:txBody>
      </p:sp>
      <p:sp>
        <p:nvSpPr>
          <p:cNvPr id="3" name="Content Placeholder 2"/>
          <p:cNvSpPr>
            <a:spLocks noGrp="1"/>
          </p:cNvSpPr>
          <p:nvPr>
            <p:ph idx="1"/>
          </p:nvPr>
        </p:nvSpPr>
        <p:spPr>
          <a:xfrm>
            <a:off x="304800" y="1066800"/>
            <a:ext cx="5815263" cy="5257800"/>
          </a:xfrm>
        </p:spPr>
        <p:txBody>
          <a:bodyPr>
            <a:normAutofit/>
          </a:bodyPr>
          <a:lstStyle/>
          <a:p>
            <a:r>
              <a:rPr lang="en-US" dirty="0" smtClean="0"/>
              <a:t>They invade Europe through Normandy, France in June 6, 1944 </a:t>
            </a:r>
          </a:p>
          <a:p>
            <a:r>
              <a:rPr lang="en-US" dirty="0" smtClean="0"/>
              <a:t>Known as D-Day</a:t>
            </a:r>
          </a:p>
        </p:txBody>
      </p:sp>
      <p:pic>
        <p:nvPicPr>
          <p:cNvPr id="4" name="Picture 2" descr="Image result for d day ww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481802" y="2651153"/>
            <a:ext cx="4662198" cy="3444847"/>
          </a:xfrm>
          <a:prstGeom prst="rect">
            <a:avLst/>
          </a:prstGeom>
          <a:noFill/>
          <a:extLst>
            <a:ext uri="{909E8E84-426E-40DD-AFC4-6F175D3DCCD1}">
              <a14:hiddenFill xmlns:a14="http://schemas.microsoft.com/office/drawing/2010/main" xmlns="">
                <a:solidFill>
                  <a:srgbClr val="FFFFFF"/>
                </a:solidFill>
              </a14:hiddenFill>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90500" y="3436883"/>
            <a:ext cx="4291302" cy="2667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503408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History Quotes</a:t>
            </a:r>
            <a:endParaRPr lang="en-US" b="1" dirty="0"/>
          </a:p>
        </p:txBody>
      </p:sp>
      <p:sp>
        <p:nvSpPr>
          <p:cNvPr id="3" name="Content Placeholder 2"/>
          <p:cNvSpPr>
            <a:spLocks noGrp="1"/>
          </p:cNvSpPr>
          <p:nvPr>
            <p:ph idx="1"/>
          </p:nvPr>
        </p:nvSpPr>
        <p:spPr/>
        <p:txBody>
          <a:bodyPr/>
          <a:lstStyle/>
          <a:p>
            <a:r>
              <a:rPr lang="en-US" dirty="0" smtClean="0">
                <a:solidFill>
                  <a:srgbClr val="00B050"/>
                </a:solidFill>
              </a:rPr>
              <a:t>“It is hard to know where you are going, if you do not know where you have been.”</a:t>
            </a:r>
          </a:p>
          <a:p>
            <a:endParaRPr lang="en-US" dirty="0"/>
          </a:p>
          <a:p>
            <a:r>
              <a:rPr lang="en-US" dirty="0" smtClean="0">
                <a:solidFill>
                  <a:schemeClr val="accent6">
                    <a:lumMod val="75000"/>
                  </a:schemeClr>
                </a:solidFill>
              </a:rPr>
              <a:t>Having a good understanding of history better equips us to deal with the world today.</a:t>
            </a:r>
            <a:endParaRPr lang="en-US" dirty="0">
              <a:solidFill>
                <a:schemeClr val="accent6">
                  <a:lumMod val="75000"/>
                </a:schemeClr>
              </a:solidFill>
            </a:endParaRPr>
          </a:p>
        </p:txBody>
      </p:sp>
    </p:spTree>
    <p:extLst>
      <p:ext uri="{BB962C8B-B14F-4D97-AF65-F5344CB8AC3E}">
        <p14:creationId xmlns:p14="http://schemas.microsoft.com/office/powerpoint/2010/main" xmlns="" val="2640636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War II</a:t>
            </a:r>
            <a:endParaRPr lang="en-US" dirty="0"/>
          </a:p>
        </p:txBody>
      </p:sp>
      <p:sp>
        <p:nvSpPr>
          <p:cNvPr id="3" name="Content Placeholder 2"/>
          <p:cNvSpPr>
            <a:spLocks noGrp="1"/>
          </p:cNvSpPr>
          <p:nvPr>
            <p:ph idx="1"/>
          </p:nvPr>
        </p:nvSpPr>
        <p:spPr>
          <a:xfrm>
            <a:off x="304801" y="1066800"/>
            <a:ext cx="5334000" cy="5257800"/>
          </a:xfrm>
        </p:spPr>
        <p:txBody>
          <a:bodyPr>
            <a:normAutofit/>
          </a:bodyPr>
          <a:lstStyle/>
          <a:p>
            <a:r>
              <a:rPr lang="en-US" dirty="0" smtClean="0"/>
              <a:t>Mussolini is hung by his own people</a:t>
            </a:r>
          </a:p>
          <a:p>
            <a:r>
              <a:rPr lang="en-US" dirty="0" smtClean="0"/>
              <a:t>Hitler commits suicide.</a:t>
            </a:r>
          </a:p>
          <a:p>
            <a:r>
              <a:rPr lang="en-US" dirty="0"/>
              <a:t>The Allies eventually win in May 8, 1945.</a:t>
            </a:r>
          </a:p>
          <a:p>
            <a:r>
              <a:rPr lang="en-US" dirty="0" smtClean="0"/>
              <a:t>The is called VE Day</a:t>
            </a:r>
          </a:p>
          <a:p>
            <a:pPr marL="0" indent="0">
              <a:buNone/>
            </a:pPr>
            <a:r>
              <a:rPr lang="en-US" dirty="0" smtClean="0"/>
              <a:t>(Victory in Europe)</a:t>
            </a:r>
          </a:p>
          <a:p>
            <a:r>
              <a:rPr lang="en-US" dirty="0" smtClean="0"/>
              <a:t>Germany unconditionally surrenders</a:t>
            </a:r>
          </a:p>
        </p:txBody>
      </p:sp>
      <p:pic>
        <p:nvPicPr>
          <p:cNvPr id="11267"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563508" y="1981200"/>
            <a:ext cx="3487077" cy="2371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001486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2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4800" b="1" dirty="0" smtClean="0"/>
              <a:t>World War II</a:t>
            </a:r>
            <a:endParaRPr lang="en-US" sz="4800" b="1" dirty="0"/>
          </a:p>
        </p:txBody>
      </p:sp>
      <p:sp>
        <p:nvSpPr>
          <p:cNvPr id="3" name="Content Placeholder 2"/>
          <p:cNvSpPr>
            <a:spLocks noGrp="1"/>
          </p:cNvSpPr>
          <p:nvPr>
            <p:ph idx="1"/>
          </p:nvPr>
        </p:nvSpPr>
        <p:spPr>
          <a:xfrm>
            <a:off x="152400" y="1066800"/>
            <a:ext cx="6172200" cy="5562600"/>
          </a:xfrm>
        </p:spPr>
        <p:txBody>
          <a:bodyPr>
            <a:normAutofit/>
          </a:bodyPr>
          <a:lstStyle/>
          <a:p>
            <a:r>
              <a:rPr lang="en-US" dirty="0" smtClean="0"/>
              <a:t>However, Japan is losing but still fighting.</a:t>
            </a:r>
          </a:p>
          <a:p>
            <a:r>
              <a:rPr lang="en-US" dirty="0" smtClean="0"/>
              <a:t>FDR dies in the spring of 1945 and his Vice President Harry Truman takes over.</a:t>
            </a:r>
          </a:p>
          <a:p>
            <a:r>
              <a:rPr lang="en-US" dirty="0" smtClean="0"/>
              <a:t>Truman decides to end the war by dropping 2 atomic bombs in Japan – Hiroshima and Nagasaki.</a:t>
            </a:r>
          </a:p>
          <a:p>
            <a:r>
              <a:rPr lang="en-US" dirty="0" smtClean="0"/>
              <a:t>Japan surrenders and the war is over in August 15, 1945</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477000" y="1371600"/>
            <a:ext cx="2696308" cy="3505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TextBox 3"/>
          <p:cNvSpPr txBox="1"/>
          <p:nvPr/>
        </p:nvSpPr>
        <p:spPr>
          <a:xfrm>
            <a:off x="6934200" y="4876800"/>
            <a:ext cx="1905000" cy="646331"/>
          </a:xfrm>
          <a:prstGeom prst="rect">
            <a:avLst/>
          </a:prstGeom>
          <a:noFill/>
        </p:spPr>
        <p:txBody>
          <a:bodyPr wrap="square" rtlCol="0">
            <a:spAutoFit/>
          </a:bodyPr>
          <a:lstStyle/>
          <a:p>
            <a:r>
              <a:rPr lang="en-US" dirty="0" smtClean="0"/>
              <a:t>President Harry </a:t>
            </a:r>
          </a:p>
          <a:p>
            <a:r>
              <a:rPr lang="en-US" dirty="0" smtClean="0"/>
              <a:t>Truman</a:t>
            </a:r>
            <a:endParaRPr lang="en-US" dirty="0"/>
          </a:p>
        </p:txBody>
      </p:sp>
    </p:spTree>
    <p:extLst>
      <p:ext uri="{BB962C8B-B14F-4D97-AF65-F5344CB8AC3E}">
        <p14:creationId xmlns:p14="http://schemas.microsoft.com/office/powerpoint/2010/main" xmlns="" val="4015558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4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What is History?</a:t>
            </a:r>
            <a:endParaRPr lang="en-US" sz="4800" b="1" dirty="0"/>
          </a:p>
        </p:txBody>
      </p:sp>
      <p:sp>
        <p:nvSpPr>
          <p:cNvPr id="3" name="Content Placeholder 2"/>
          <p:cNvSpPr>
            <a:spLocks noGrp="1"/>
          </p:cNvSpPr>
          <p:nvPr>
            <p:ph idx="1"/>
          </p:nvPr>
        </p:nvSpPr>
        <p:spPr/>
        <p:txBody>
          <a:bodyPr>
            <a:normAutofit/>
          </a:bodyPr>
          <a:lstStyle/>
          <a:p>
            <a:pPr marL="0" indent="0">
              <a:buNone/>
            </a:pPr>
            <a:r>
              <a:rPr lang="en-US" sz="4800" dirty="0" smtClean="0">
                <a:solidFill>
                  <a:schemeClr val="accent6">
                    <a:lumMod val="75000"/>
                  </a:schemeClr>
                </a:solidFill>
              </a:rPr>
              <a:t>HIS</a:t>
            </a:r>
            <a:r>
              <a:rPr lang="en-US" sz="4800" dirty="0" smtClean="0"/>
              <a:t>    </a:t>
            </a:r>
            <a:r>
              <a:rPr lang="en-US" sz="4800" dirty="0" smtClean="0">
                <a:solidFill>
                  <a:srgbClr val="7030A0"/>
                </a:solidFill>
              </a:rPr>
              <a:t>STORY</a:t>
            </a:r>
          </a:p>
          <a:p>
            <a:r>
              <a:rPr lang="en-US" dirty="0" smtClean="0">
                <a:solidFill>
                  <a:srgbClr val="7030A0"/>
                </a:solidFill>
              </a:rPr>
              <a:t>History is the real stories of people in the past.</a:t>
            </a:r>
          </a:p>
          <a:p>
            <a:r>
              <a:rPr lang="en-US" sz="2800" dirty="0" smtClean="0">
                <a:solidFill>
                  <a:schemeClr val="accent6">
                    <a:lumMod val="75000"/>
                  </a:schemeClr>
                </a:solidFill>
              </a:rPr>
              <a:t>History studies the events that happened in the past.</a:t>
            </a:r>
          </a:p>
          <a:p>
            <a:r>
              <a:rPr lang="en-US" sz="2800" dirty="0" smtClean="0"/>
              <a:t>Often this study allows us to better </a:t>
            </a:r>
          </a:p>
          <a:p>
            <a:pPr marL="0" indent="0">
              <a:buNone/>
            </a:pPr>
            <a:r>
              <a:rPr lang="en-US" sz="2800" dirty="0" smtClean="0"/>
              <a:t>	</a:t>
            </a:r>
            <a:r>
              <a:rPr lang="en-US" sz="2800" dirty="0" smtClean="0">
                <a:solidFill>
                  <a:schemeClr val="accent2">
                    <a:lumMod val="75000"/>
                  </a:schemeClr>
                </a:solidFill>
              </a:rPr>
              <a:t>1. understand why the world is the way that it is</a:t>
            </a:r>
          </a:p>
          <a:p>
            <a:pPr marL="0" indent="0">
              <a:buNone/>
            </a:pPr>
            <a:r>
              <a:rPr lang="en-US" sz="2800" dirty="0">
                <a:solidFill>
                  <a:schemeClr val="accent2">
                    <a:lumMod val="75000"/>
                  </a:schemeClr>
                </a:solidFill>
              </a:rPr>
              <a:t>	</a:t>
            </a:r>
            <a:r>
              <a:rPr lang="en-US" sz="2800" dirty="0" smtClean="0">
                <a:solidFill>
                  <a:schemeClr val="accent2">
                    <a:lumMod val="75000"/>
                  </a:schemeClr>
                </a:solidFill>
              </a:rPr>
              <a:t>2. do something to improve the world</a:t>
            </a:r>
            <a:endParaRPr lang="en-US" sz="2800" dirty="0">
              <a:solidFill>
                <a:schemeClr val="accent2">
                  <a:lumMod val="75000"/>
                </a:schemeClr>
              </a:solidFill>
            </a:endParaRPr>
          </a:p>
        </p:txBody>
      </p:sp>
    </p:spTree>
    <p:extLst>
      <p:ext uri="{BB962C8B-B14F-4D97-AF65-F5344CB8AC3E}">
        <p14:creationId xmlns:p14="http://schemas.microsoft.com/office/powerpoint/2010/main" xmlns="" val="3039791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Peace in Our Times</a:t>
            </a:r>
            <a:endParaRPr lang="en-US" dirty="0"/>
          </a:p>
        </p:txBody>
      </p:sp>
      <p:sp>
        <p:nvSpPr>
          <p:cNvPr id="3" name="Content Placeholder 2"/>
          <p:cNvSpPr>
            <a:spLocks noGrp="1"/>
          </p:cNvSpPr>
          <p:nvPr>
            <p:ph idx="1"/>
          </p:nvPr>
        </p:nvSpPr>
        <p:spPr>
          <a:xfrm>
            <a:off x="10236" y="1219200"/>
            <a:ext cx="7152564" cy="5638800"/>
          </a:xfrm>
        </p:spPr>
        <p:txBody>
          <a:bodyPr>
            <a:normAutofit/>
          </a:bodyPr>
          <a:lstStyle/>
          <a:p>
            <a:r>
              <a:rPr lang="en-US" dirty="0" smtClean="0"/>
              <a:t>The United States entered the war late on the side of the Allies after having their boats shot down under president Woodrow Wilson in 1917</a:t>
            </a:r>
          </a:p>
          <a:p>
            <a:r>
              <a:rPr lang="en-US" dirty="0" smtClean="0"/>
              <a:t>They helped the Allies win and tried to ensure that this would not happen again</a:t>
            </a:r>
          </a:p>
          <a:p>
            <a:r>
              <a:rPr lang="en-US" i="1" dirty="0" smtClean="0">
                <a:solidFill>
                  <a:srgbClr val="FF0000"/>
                </a:solidFill>
              </a:rPr>
              <a:t>“The War to End All Wars”</a:t>
            </a:r>
          </a:p>
        </p:txBody>
      </p:sp>
      <p:pic>
        <p:nvPicPr>
          <p:cNvPr id="2048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467600" y="1189657"/>
            <a:ext cx="1447800" cy="219268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681441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48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883"/>
            <a:ext cx="8229600" cy="906517"/>
          </a:xfrm>
        </p:spPr>
        <p:txBody>
          <a:bodyPr/>
          <a:lstStyle/>
          <a:p>
            <a:r>
              <a:rPr lang="en-US" b="1" dirty="0" smtClean="0"/>
              <a:t>Treaty of Versailles</a:t>
            </a:r>
            <a:endParaRPr lang="en-US" b="1" dirty="0"/>
          </a:p>
        </p:txBody>
      </p:sp>
      <p:sp>
        <p:nvSpPr>
          <p:cNvPr id="3" name="Content Placeholder 2"/>
          <p:cNvSpPr>
            <a:spLocks noGrp="1"/>
          </p:cNvSpPr>
          <p:nvPr>
            <p:ph idx="1"/>
          </p:nvPr>
        </p:nvSpPr>
        <p:spPr>
          <a:xfrm>
            <a:off x="10236" y="1676400"/>
            <a:ext cx="3875964" cy="5181600"/>
          </a:xfrm>
        </p:spPr>
        <p:txBody>
          <a:bodyPr>
            <a:normAutofit fontScale="92500"/>
          </a:bodyPr>
          <a:lstStyle/>
          <a:p>
            <a:r>
              <a:rPr lang="en-US" dirty="0" smtClean="0"/>
              <a:t>However the treaty agreed to</a:t>
            </a:r>
          </a:p>
          <a:p>
            <a:r>
              <a:rPr lang="en-US" dirty="0" smtClean="0"/>
              <a:t>the Treaty of Versailles favored the </a:t>
            </a:r>
          </a:p>
          <a:p>
            <a:r>
              <a:rPr lang="en-US" dirty="0" smtClean="0"/>
              <a:t>leaders of the  Allies to expand their </a:t>
            </a:r>
          </a:p>
          <a:p>
            <a:r>
              <a:rPr lang="en-US" dirty="0" smtClean="0"/>
              <a:t>empires and would create</a:t>
            </a:r>
          </a:p>
          <a:p>
            <a:r>
              <a:rPr lang="en-US" dirty="0" smtClean="0"/>
              <a:t>resentment among other nations</a:t>
            </a:r>
            <a:endParaRPr lang="en-US" dirty="0"/>
          </a:p>
        </p:txBody>
      </p:sp>
      <p:pic>
        <p:nvPicPr>
          <p:cNvPr id="20484" name="Picture 4" descr="https://upload.wikimedia.org/wikipedia/commons/a/a7/Bundesarchiv_Bild_183-R01213,_Versailles,_deutsche_Verhandlungdelegation.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778469" y="1868381"/>
            <a:ext cx="5593295" cy="3957257"/>
          </a:xfrm>
          <a:prstGeom prst="rect">
            <a:avLst/>
          </a:prstGeom>
          <a:noFill/>
          <a:extLst>
            <a:ext uri="{909E8E84-426E-40DD-AFC4-6F175D3DCCD1}">
              <a14:hiddenFill xmlns:a14="http://schemas.microsoft.com/office/drawing/2010/main" xmlns="">
                <a:solidFill>
                  <a:srgbClr val="FFFFFF"/>
                </a:solidFill>
              </a14:hiddenFill>
            </a:ext>
          </a:extLst>
        </p:spPr>
      </p:pic>
      <p:pic>
        <p:nvPicPr>
          <p:cNvPr id="14338"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824334" y="762000"/>
            <a:ext cx="6186066" cy="110643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158754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04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League of Nations</a:t>
            </a:r>
            <a:endParaRPr lang="en-US" dirty="0"/>
          </a:p>
        </p:txBody>
      </p:sp>
      <p:sp>
        <p:nvSpPr>
          <p:cNvPr id="3" name="Content Placeholder 2"/>
          <p:cNvSpPr>
            <a:spLocks noGrp="1"/>
          </p:cNvSpPr>
          <p:nvPr>
            <p:ph idx="1"/>
          </p:nvPr>
        </p:nvSpPr>
        <p:spPr>
          <a:xfrm>
            <a:off x="457200" y="1219200"/>
            <a:ext cx="3124200" cy="5099713"/>
          </a:xfrm>
        </p:spPr>
        <p:txBody>
          <a:bodyPr/>
          <a:lstStyle/>
          <a:p>
            <a:pPr marL="0" indent="0">
              <a:buNone/>
            </a:pPr>
            <a:r>
              <a:rPr lang="en-US" dirty="0" smtClean="0"/>
              <a:t>To prevent this from happening again:</a:t>
            </a:r>
          </a:p>
          <a:p>
            <a:pPr marL="0" indent="0">
              <a:buNone/>
            </a:pPr>
            <a:r>
              <a:rPr lang="en-US" dirty="0" smtClean="0"/>
              <a:t>Woodrow Wilson helped founded an organization called:</a:t>
            </a:r>
          </a:p>
          <a:p>
            <a:pPr marL="0" indent="0">
              <a:buNone/>
            </a:pPr>
            <a:r>
              <a:rPr lang="en-US" dirty="0" smtClean="0"/>
              <a:t>The League of Nations </a:t>
            </a:r>
            <a:endParaRPr lang="en-US"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446060" y="923499"/>
            <a:ext cx="5715000" cy="5676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111878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League of Nations</a:t>
            </a:r>
            <a:endParaRPr lang="en-US" dirty="0"/>
          </a:p>
        </p:txBody>
      </p:sp>
      <p:sp>
        <p:nvSpPr>
          <p:cNvPr id="3" name="Content Placeholder 2"/>
          <p:cNvSpPr>
            <a:spLocks noGrp="1"/>
          </p:cNvSpPr>
          <p:nvPr>
            <p:ph idx="1"/>
          </p:nvPr>
        </p:nvSpPr>
        <p:spPr>
          <a:xfrm>
            <a:off x="457200" y="1219200"/>
            <a:ext cx="8229600" cy="5099713"/>
          </a:xfrm>
        </p:spPr>
        <p:txBody>
          <a:bodyPr/>
          <a:lstStyle/>
          <a:p>
            <a:pPr marL="0" indent="0">
              <a:buNone/>
            </a:pPr>
            <a:r>
              <a:rPr lang="en-US" dirty="0" smtClean="0"/>
              <a:t>To prevent this from happening again</a:t>
            </a:r>
          </a:p>
          <a:p>
            <a:pPr marL="0" indent="0">
              <a:buNone/>
            </a:pPr>
            <a:r>
              <a:rPr lang="en-US" dirty="0" smtClean="0"/>
              <a:t>Woodrow Wilson helped founded an organization called </a:t>
            </a:r>
          </a:p>
          <a:p>
            <a:pPr marL="0" indent="0">
              <a:buNone/>
            </a:pPr>
            <a:r>
              <a:rPr lang="en-US" dirty="0" smtClean="0"/>
              <a:t>The League of Nations </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05050" y="990600"/>
            <a:ext cx="8965108" cy="56906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310043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Roaring Twenties</a:t>
            </a:r>
            <a:endParaRPr lang="en-US" dirty="0"/>
          </a:p>
        </p:txBody>
      </p:sp>
      <p:sp>
        <p:nvSpPr>
          <p:cNvPr id="3" name="Content Placeholder 2"/>
          <p:cNvSpPr>
            <a:spLocks noGrp="1"/>
          </p:cNvSpPr>
          <p:nvPr>
            <p:ph idx="1"/>
          </p:nvPr>
        </p:nvSpPr>
        <p:spPr/>
        <p:txBody>
          <a:bodyPr/>
          <a:lstStyle/>
          <a:p>
            <a:pPr marL="0" indent="0">
              <a:buNone/>
            </a:pPr>
            <a:r>
              <a:rPr lang="en-US" dirty="0" smtClean="0"/>
              <a:t>In the 1920’s the economy of the USA exploded and was called “The Roaring 20’s”</a:t>
            </a:r>
          </a:p>
          <a:p>
            <a:pPr marL="0" indent="0">
              <a:buNone/>
            </a:pPr>
            <a:endParaRPr lang="en-US" dirty="0"/>
          </a:p>
        </p:txBody>
      </p:sp>
      <p:pic>
        <p:nvPicPr>
          <p:cNvPr id="11267"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57800" y="2977628"/>
            <a:ext cx="2914650" cy="38576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77085116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27532</TotalTime>
  <Words>1160</Words>
  <Application>Microsoft Office PowerPoint</Application>
  <PresentationFormat>On-screen Show (4:3)</PresentationFormat>
  <Paragraphs>165</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Slide 1</vt:lpstr>
      <vt:lpstr>History Quotes</vt:lpstr>
      <vt:lpstr>History Quotes</vt:lpstr>
      <vt:lpstr>What is History?</vt:lpstr>
      <vt:lpstr>Peace in Our Times</vt:lpstr>
      <vt:lpstr>Treaty of Versailles</vt:lpstr>
      <vt:lpstr>League of Nations</vt:lpstr>
      <vt:lpstr>League of Nations</vt:lpstr>
      <vt:lpstr>The Roaring Twenties</vt:lpstr>
      <vt:lpstr>The Great Depression</vt:lpstr>
      <vt:lpstr>The Great Depression</vt:lpstr>
      <vt:lpstr>The Great Depression</vt:lpstr>
      <vt:lpstr>The Great Depression</vt:lpstr>
      <vt:lpstr>The New Deal</vt:lpstr>
      <vt:lpstr>World Dissatisfied </vt:lpstr>
      <vt:lpstr>World Dissatisfied </vt:lpstr>
      <vt:lpstr>World Dissatisfied </vt:lpstr>
      <vt:lpstr>World Dissatisfied </vt:lpstr>
      <vt:lpstr>World Dissatisfied </vt:lpstr>
      <vt:lpstr>World War II</vt:lpstr>
      <vt:lpstr>Axis Powers</vt:lpstr>
      <vt:lpstr>German Conquest in WW II</vt:lpstr>
      <vt:lpstr>Italian Conquest in WW II</vt:lpstr>
      <vt:lpstr>Japanese Conquest in WW II</vt:lpstr>
      <vt:lpstr>World War II</vt:lpstr>
      <vt:lpstr>World War II</vt:lpstr>
      <vt:lpstr>The World During WW II</vt:lpstr>
      <vt:lpstr> A New Alliance</vt:lpstr>
      <vt:lpstr>World War II</vt:lpstr>
      <vt:lpstr>World War II</vt:lpstr>
      <vt:lpstr>World War II</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dc:title>
  <dc:creator>AdultEd</dc:creator>
  <cp:lastModifiedBy>Charles</cp:lastModifiedBy>
  <cp:revision>194</cp:revision>
  <dcterms:created xsi:type="dcterms:W3CDTF">2015-06-15T05:31:57Z</dcterms:created>
  <dcterms:modified xsi:type="dcterms:W3CDTF">2018-02-03T19:44:25Z</dcterms:modified>
</cp:coreProperties>
</file>