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1" r:id="rId4"/>
    <p:sldId id="348" r:id="rId5"/>
    <p:sldId id="377" r:id="rId6"/>
    <p:sldId id="378" r:id="rId7"/>
    <p:sldId id="282" r:id="rId8"/>
    <p:sldId id="379" r:id="rId9"/>
    <p:sldId id="283" r:id="rId10"/>
    <p:sldId id="281" r:id="rId11"/>
    <p:sldId id="326" r:id="rId12"/>
    <p:sldId id="284" r:id="rId13"/>
    <p:sldId id="297" r:id="rId14"/>
    <p:sldId id="295" r:id="rId15"/>
    <p:sldId id="296" r:id="rId16"/>
    <p:sldId id="298" r:id="rId17"/>
    <p:sldId id="356" r:id="rId18"/>
    <p:sldId id="384" r:id="rId19"/>
    <p:sldId id="382" r:id="rId20"/>
    <p:sldId id="383" r:id="rId21"/>
    <p:sldId id="357" r:id="rId22"/>
    <p:sldId id="380" r:id="rId23"/>
    <p:sldId id="327" r:id="rId24"/>
    <p:sldId id="328" r:id="rId25"/>
    <p:sldId id="381" r:id="rId26"/>
    <p:sldId id="358" r:id="rId27"/>
    <p:sldId id="391" r:id="rId28"/>
    <p:sldId id="331" r:id="rId29"/>
    <p:sldId id="300" r:id="rId30"/>
    <p:sldId id="285" r:id="rId31"/>
    <p:sldId id="359" r:id="rId32"/>
    <p:sldId id="360" r:id="rId33"/>
    <p:sldId id="301" r:id="rId34"/>
    <p:sldId id="361" r:id="rId35"/>
    <p:sldId id="363" r:id="rId36"/>
    <p:sldId id="302" r:id="rId37"/>
    <p:sldId id="366" r:id="rId38"/>
    <p:sldId id="365" r:id="rId39"/>
    <p:sldId id="364" r:id="rId40"/>
    <p:sldId id="386" r:id="rId41"/>
    <p:sldId id="303" r:id="rId42"/>
    <p:sldId id="387" r:id="rId43"/>
    <p:sldId id="388" r:id="rId44"/>
    <p:sldId id="389" r:id="rId45"/>
    <p:sldId id="385" r:id="rId46"/>
    <p:sldId id="362" r:id="rId47"/>
    <p:sldId id="367" r:id="rId48"/>
    <p:sldId id="368" r:id="rId49"/>
    <p:sldId id="390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2724" y="-17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9815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5196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9686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4895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5936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2825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47104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1197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7071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5825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5079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17921-AD2C-4BD8-9B32-C0B974EDF8D4}" type="datetimeFigureOut">
              <a:rPr lang="en-US" smtClean="0"/>
              <a:pPr/>
              <a:t>2/3/2018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A9D46-362E-4256-B58B-AD8BBDDC03F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3391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849" y="457200"/>
            <a:ext cx="8355837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2867" y="5257800"/>
            <a:ext cx="7543800" cy="9144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Studying the Events of the Past</a:t>
            </a:r>
            <a:endParaRPr lang="en-US" sz="40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938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Industrial Revolution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881755" cy="54102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Dates vary around 1760 – 1830</a:t>
            </a:r>
          </a:p>
          <a:p>
            <a:r>
              <a:rPr lang="en-US" dirty="0" smtClean="0"/>
              <a:t>Inventions began to change society.</a:t>
            </a:r>
          </a:p>
          <a:p>
            <a:r>
              <a:rPr lang="en-US" dirty="0" smtClean="0"/>
              <a:t>Less people were involved with agriculture.</a:t>
            </a:r>
          </a:p>
          <a:p>
            <a:r>
              <a:rPr lang="en-US" dirty="0" smtClean="0"/>
              <a:t>Businesses developed.</a:t>
            </a:r>
          </a:p>
          <a:p>
            <a:r>
              <a:rPr lang="en-US" dirty="0" smtClean="0"/>
              <a:t>Factories were built.</a:t>
            </a:r>
          </a:p>
          <a:p>
            <a:r>
              <a:rPr lang="en-US" dirty="0" smtClean="0"/>
              <a:t>People move from the countryside to the cities.</a:t>
            </a:r>
          </a:p>
          <a:p>
            <a:r>
              <a:rPr lang="en-US" dirty="0" smtClean="0"/>
              <a:t>Inventions including: Textile, iron, steam engine</a:t>
            </a:r>
          </a:p>
          <a:p>
            <a:r>
              <a:rPr lang="en-US" dirty="0" smtClean="0"/>
              <a:t>More money coming in</a:t>
            </a:r>
          </a:p>
          <a:p>
            <a:r>
              <a:rPr lang="en-US" dirty="0" smtClean="0"/>
              <a:t>Abuses had to be corrected with child labor laws and labor (workers’) unions</a:t>
            </a:r>
            <a:endParaRPr lang="en-US" dirty="0"/>
          </a:p>
        </p:txBody>
      </p:sp>
      <p:pic>
        <p:nvPicPr>
          <p:cNvPr id="10242" name="Picture 2" descr="C:\Users\AdultEd\Documents\HSE\Documents Worksheets\Social Studies\Industrial Revolution - Wikipedia, the free encyclopedia_files\220px-William_Bell_Scott_-_Iron_and_Co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8955" y="1752600"/>
            <a:ext cx="315734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752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5181600"/>
            <a:ext cx="7772400" cy="1362075"/>
          </a:xfrm>
        </p:spPr>
        <p:txBody>
          <a:bodyPr>
            <a:normAutofit/>
          </a:bodyPr>
          <a:lstStyle/>
          <a:p>
            <a:r>
              <a:rPr lang="en-US" sz="6600" dirty="0" smtClean="0"/>
              <a:t>Civil war</a:t>
            </a:r>
            <a:endParaRPr lang="en-US" sz="6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952500" y="3752850"/>
            <a:ext cx="7772400" cy="1500187"/>
          </a:xfrm>
        </p:spPr>
        <p:txBody>
          <a:bodyPr>
            <a:normAutofit/>
          </a:bodyPr>
          <a:lstStyle/>
          <a:p>
            <a:r>
              <a:rPr lang="en-US" sz="4400" dirty="0" smtClean="0"/>
              <a:t>A Nation at War with Itself!</a:t>
            </a:r>
            <a:endParaRPr lang="en-US" sz="4400" dirty="0"/>
          </a:p>
        </p:txBody>
      </p:sp>
      <p:pic>
        <p:nvPicPr>
          <p:cNvPr id="1026" name="Picture 2" descr="C:\Users\User\AppData\Local\Microsoft\Windows\INetCache\IE\PEDT6SA5\banner_civilwar[1]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304800"/>
            <a:ext cx="6477000" cy="344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0207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/>
              <a:t>Civil War</a:t>
            </a:r>
            <a:endParaRPr lang="en-US" sz="6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05800" cy="4678363"/>
          </a:xfrm>
        </p:spPr>
        <p:txBody>
          <a:bodyPr/>
          <a:lstStyle/>
          <a:p>
            <a:r>
              <a:rPr lang="en-US" dirty="0" smtClean="0"/>
              <a:t>What causes a nation to almost fall apart and fight a war against its own people costing the lives of thousands?</a:t>
            </a:r>
            <a:endParaRPr lang="en-US" dirty="0"/>
          </a:p>
        </p:txBody>
      </p:sp>
      <p:pic>
        <p:nvPicPr>
          <p:cNvPr id="10242" name="Picture 2" descr="http://mrkash.com/activities/images/civilw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534178"/>
            <a:ext cx="4276725" cy="414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0" y="3581400"/>
            <a:ext cx="320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US CIVIL WAR 1861-1865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379084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Civil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05800" cy="4678363"/>
          </a:xfrm>
        </p:spPr>
        <p:txBody>
          <a:bodyPr/>
          <a:lstStyle/>
          <a:p>
            <a:r>
              <a:rPr lang="en-US" dirty="0" smtClean="0"/>
              <a:t>Causes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0292" y="1904999"/>
            <a:ext cx="856510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 smtClean="0"/>
              <a:t>Different views on slavery</a:t>
            </a:r>
          </a:p>
          <a:p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r>
              <a:rPr lang="en-US" sz="3200" dirty="0" smtClean="0"/>
              <a:t>2. Economic issues</a:t>
            </a:r>
          </a:p>
          <a:p>
            <a:endParaRPr lang="en-US" sz="3200" dirty="0" smtClean="0"/>
          </a:p>
          <a:p>
            <a:endParaRPr lang="en-US" sz="3200" dirty="0" smtClean="0"/>
          </a:p>
          <a:p>
            <a:r>
              <a:rPr lang="en-US" sz="3200" dirty="0" smtClean="0"/>
              <a:t>3. The election of Abraham Lincoln</a:t>
            </a:r>
            <a:endParaRPr lang="en-US" sz="3200" dirty="0"/>
          </a:p>
        </p:txBody>
      </p:sp>
      <p:pic>
        <p:nvPicPr>
          <p:cNvPr id="10244" name="Picture 4" descr="http://www.ducksters.com/history/civil_war_abraham_lincol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7829" y="4276725"/>
            <a:ext cx="1917570" cy="252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4002" y="3183212"/>
            <a:ext cx="2999307" cy="194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582130"/>
            <a:ext cx="2136071" cy="133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3288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792162"/>
          </a:xfrm>
        </p:spPr>
        <p:txBody>
          <a:bodyPr/>
          <a:lstStyle/>
          <a:p>
            <a:r>
              <a:rPr lang="en-US" dirty="0" smtClean="0"/>
              <a:t>Civil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305800" cy="4906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Seven southern states seceded from the nation after the election of 1860</a:t>
            </a:r>
          </a:p>
          <a:p>
            <a:pPr marL="0" indent="0">
              <a:buNone/>
            </a:pPr>
            <a:r>
              <a:rPr lang="en-US" dirty="0" smtClean="0"/>
              <a:t>The government  sent supplies to a federal base Fort Sumter, South Carolina which had left the union, so they considered them invaders and fired on them</a:t>
            </a:r>
          </a:p>
          <a:p>
            <a:pPr marL="0" indent="0">
              <a:buNone/>
            </a:pPr>
            <a:r>
              <a:rPr lang="en-US" dirty="0" smtClean="0"/>
              <a:t>In April 1861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553251"/>
            <a:ext cx="480060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4757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Civil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 long drawn out war ensued</a:t>
            </a:r>
          </a:p>
          <a:p>
            <a:pPr marL="0" indent="0">
              <a:buNone/>
            </a:pPr>
            <a:r>
              <a:rPr lang="en-US" dirty="0" smtClean="0"/>
              <a:t>-The </a:t>
            </a:r>
            <a:r>
              <a:rPr lang="en-US" dirty="0"/>
              <a:t>North thought it would be quickly resolved due to their greater </a:t>
            </a:r>
            <a:r>
              <a:rPr lang="en-US" dirty="0" smtClean="0"/>
              <a:t>resources and people.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-However, the South made up for this with better generals.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2613" y="434340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4572000"/>
            <a:ext cx="14040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Robert E. Lee</a:t>
            </a:r>
            <a:endParaRPr lang="en-US" sz="2400" b="1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283087"/>
            <a:ext cx="2494625" cy="29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66748" y="4724399"/>
            <a:ext cx="1577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Stonewall Jackson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407247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Civil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North </a:t>
            </a:r>
            <a:endParaRPr lang="en-US" dirty="0"/>
          </a:p>
        </p:txBody>
      </p:sp>
      <p:pic>
        <p:nvPicPr>
          <p:cNvPr id="14338" name="Picture 2" descr="C:\Users\AdultEd\Documents\HSE\Documents Worksheets\Social Studies\History\North_vs._South_M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847" y="1066800"/>
            <a:ext cx="8016353" cy="575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24600" y="6096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Union (north) (blue)</a:t>
            </a:r>
          </a:p>
          <a:p>
            <a:r>
              <a:rPr lang="en-US" dirty="0" smtClean="0"/>
              <a:t>USA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55626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Confederate States of America  (south)</a:t>
            </a:r>
          </a:p>
          <a:p>
            <a:r>
              <a:rPr lang="en-US" dirty="0" smtClean="0"/>
              <a:t>(gray)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676400" y="45720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1861-1865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00356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Civil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North finally begins to win the war after the battle of Gettysburg, PA in </a:t>
            </a:r>
            <a:r>
              <a:rPr lang="en-US" dirty="0"/>
              <a:t>J</a:t>
            </a:r>
            <a:r>
              <a:rPr lang="en-US" dirty="0" smtClean="0"/>
              <a:t>uly, 1863</a:t>
            </a:r>
          </a:p>
          <a:p>
            <a:r>
              <a:rPr lang="en-US" dirty="0" smtClean="0"/>
              <a:t>President Lincoln makes an executive order called the Emancipation Proclamation that freed all slaves in the United States</a:t>
            </a:r>
          </a:p>
          <a:p>
            <a:r>
              <a:rPr lang="en-US" dirty="0" smtClean="0"/>
              <a:t>13th amendment (change) to the constitution abolishing slavery is passed in spring 1865</a:t>
            </a:r>
          </a:p>
          <a:p>
            <a:r>
              <a:rPr lang="en-US" dirty="0" smtClean="0"/>
              <a:t>In 1865 the war ends</a:t>
            </a:r>
          </a:p>
          <a:p>
            <a:r>
              <a:rPr lang="en-US" dirty="0" smtClean="0"/>
              <a:t> The challenge is now to restore the nation.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2671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302" y="228600"/>
            <a:ext cx="8616097" cy="6453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5788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4770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nation, after being deeply divided and wounded needed to now be reunified</a:t>
            </a:r>
          </a:p>
          <a:p>
            <a:r>
              <a:rPr lang="en-US" dirty="0" smtClean="0"/>
              <a:t>This was called the Reconstruction</a:t>
            </a:r>
          </a:p>
          <a:p>
            <a:r>
              <a:rPr lang="en-US" dirty="0" smtClean="0"/>
              <a:t>President Andrew Johnson from TN led the way</a:t>
            </a:r>
          </a:p>
          <a:p>
            <a:r>
              <a:rPr lang="en-US" dirty="0" smtClean="0"/>
              <a:t>Northern soldiers occupied the south for 10 years</a:t>
            </a:r>
          </a:p>
          <a:p>
            <a:r>
              <a:rPr lang="en-US" dirty="0" smtClean="0"/>
              <a:t>The nation was restored; however with complications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1350" y="3086100"/>
            <a:ext cx="2114550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4545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History Quotes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Have you ever heard the saying, </a:t>
            </a:r>
            <a:r>
              <a:rPr lang="en-US" dirty="0" smtClean="0">
                <a:solidFill>
                  <a:srgbClr val="00B050"/>
                </a:solidFill>
              </a:rPr>
              <a:t>“History, if we do not learn from it, we are doomed to repeat it!”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</a:p>
          <a:p>
            <a:endParaRPr lang="en-US" dirty="0"/>
          </a:p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History provides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lessons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for our lives in how to better make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decisions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and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behave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00B050"/>
                </a:solidFill>
              </a:rPr>
              <a:t>“A truly wise man learns from others’ mistakes without making them himself.”</a:t>
            </a:r>
          </a:p>
        </p:txBody>
      </p:sp>
    </p:spTree>
    <p:extLst>
      <p:ext uri="{BB962C8B-B14F-4D97-AF65-F5344CB8AC3E}">
        <p14:creationId xmlns:p14="http://schemas.microsoft.com/office/powerpoint/2010/main" xmlns="" val="27636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Jim Crow Laws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50" y="1219200"/>
            <a:ext cx="4876800" cy="45259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The southern states established a series of laws called the Jim Crow Laws</a:t>
            </a:r>
          </a:p>
          <a:p>
            <a:r>
              <a:rPr lang="en-US" dirty="0" smtClean="0"/>
              <a:t>They propagated segregation and inequality among blacks and whites</a:t>
            </a:r>
          </a:p>
          <a:p>
            <a:r>
              <a:rPr lang="en-US" dirty="0" smtClean="0"/>
              <a:t>It was their way to protest losing the war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0" y="990600"/>
            <a:ext cx="3810000" cy="545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3886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Jim Crow Laws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37666"/>
            <a:ext cx="5181600" cy="5510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1" y="1118616"/>
            <a:ext cx="4190999" cy="5510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2827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Jim Crow Laws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49" y="38100"/>
            <a:ext cx="9130351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0157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American Indian Conflict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6388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This would go on for several decades.</a:t>
            </a:r>
          </a:p>
          <a:p>
            <a:r>
              <a:rPr lang="en-US" dirty="0" smtClean="0"/>
              <a:t>The Americans wanted to expand but many of these lands were inhabited by American Indians (Native Americans)</a:t>
            </a:r>
          </a:p>
          <a:p>
            <a:r>
              <a:rPr lang="en-US" dirty="0" smtClean="0"/>
              <a:t>The USA military forcefully moves them to other places</a:t>
            </a:r>
          </a:p>
          <a:p>
            <a:r>
              <a:rPr lang="en-US" dirty="0" smtClean="0"/>
              <a:t>There are many conflicts and unfair treatment of these people</a:t>
            </a:r>
            <a:endParaRPr lang="en-US" dirty="0"/>
          </a:p>
        </p:txBody>
      </p:sp>
      <p:pic>
        <p:nvPicPr>
          <p:cNvPr id="1026" name="Picture 2" descr="C:\Users\Henry\AppData\Local\Microsoft\Windows\Temporary Internet Files\Content.IE5\0Y44JW7D\Little_big_horn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007870"/>
            <a:ext cx="3048000" cy="284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794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</a:t>
            </a:r>
            <a:r>
              <a:rPr lang="en-US" dirty="0" smtClean="0"/>
              <a:t>hy did this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alarming and heartbreaking that these atrocities took place.</a:t>
            </a:r>
          </a:p>
          <a:p>
            <a:r>
              <a:rPr lang="en-US" dirty="0" smtClean="0"/>
              <a:t>While there are many reasons, perhaps all of them are summed up in: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“The only thing necessary for the triumph of evil is that good men do nothing.”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97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Gilded 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nation stagnates politically</a:t>
            </a:r>
          </a:p>
          <a:p>
            <a:r>
              <a:rPr lang="en-US" dirty="0" smtClean="0"/>
              <a:t>But expands economically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971800"/>
            <a:ext cx="4953001" cy="370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2205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Nation Prospers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second half of the 19</a:t>
            </a:r>
            <a:r>
              <a:rPr lang="en-US" baseline="30000" dirty="0" smtClean="0"/>
              <a:t>th</a:t>
            </a:r>
            <a:r>
              <a:rPr lang="en-US" dirty="0" smtClean="0"/>
              <a:t> century, </a:t>
            </a:r>
          </a:p>
          <a:p>
            <a:pPr marL="0" indent="0">
              <a:buNone/>
            </a:pPr>
            <a:r>
              <a:rPr lang="en-US" dirty="0" smtClean="0"/>
              <a:t>1865-1900</a:t>
            </a:r>
          </a:p>
          <a:p>
            <a:r>
              <a:rPr lang="en-US" dirty="0" smtClean="0"/>
              <a:t>The </a:t>
            </a:r>
            <a:r>
              <a:rPr lang="en-US" dirty="0"/>
              <a:t>nation moves </a:t>
            </a:r>
            <a:r>
              <a:rPr lang="en-US" dirty="0" smtClean="0"/>
              <a:t>into </a:t>
            </a:r>
            <a:r>
              <a:rPr lang="en-US" dirty="0"/>
              <a:t>unprecedented prosperity,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greatest per capita income in the world</a:t>
            </a:r>
            <a:r>
              <a:rPr lang="en-US" dirty="0" smtClean="0"/>
              <a:t>.</a:t>
            </a:r>
          </a:p>
          <a:p>
            <a:r>
              <a:rPr lang="en-US" dirty="0" smtClean="0"/>
              <a:t>More immigrants coming to the USA</a:t>
            </a:r>
          </a:p>
          <a:p>
            <a:r>
              <a:rPr lang="en-US" dirty="0" smtClean="0"/>
              <a:t>“The land of opportunity.”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8360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Ulysses S. Grant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Northern general who led the Union to victory in the Civil War in 1865</a:t>
            </a:r>
          </a:p>
          <a:p>
            <a:r>
              <a:rPr lang="en-US" dirty="0" smtClean="0"/>
              <a:t>He becomes president in 1869-1877</a:t>
            </a:r>
          </a:p>
          <a:p>
            <a:r>
              <a:rPr lang="en-US" dirty="0" smtClean="0"/>
              <a:t>Unfortunately there were a lot of corruption and scandals in his administration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038600"/>
            <a:ext cx="184785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4119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A world at war</a:t>
            </a:r>
            <a:endParaRPr lang="en-US" sz="6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World War I 1914-1918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41859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050"/>
            <a:ext cx="8229600" cy="1143000"/>
          </a:xfrm>
        </p:spPr>
        <p:txBody>
          <a:bodyPr/>
          <a:lstStyle/>
          <a:p>
            <a:r>
              <a:rPr lang="en-US" b="1" dirty="0" smtClean="0"/>
              <a:t>World Imperialism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2922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History Quotes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“It is hard to know where you are going, if you do not know where you have been.”</a:t>
            </a:r>
          </a:p>
          <a:p>
            <a:endParaRPr lang="en-US" dirty="0"/>
          </a:p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Having a good understanding of history better equips us to deal with the world today.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063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Imperialism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 descr="C:\Users\AdultEd\Documents\HSE\Documents Worksheets\Social Studies\causes-imperialis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7776" y="152400"/>
            <a:ext cx="9705051" cy="670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2774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Clarification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Social </a:t>
            </a:r>
            <a:r>
              <a:rPr lang="en-US" dirty="0"/>
              <a:t>D</a:t>
            </a:r>
            <a:r>
              <a:rPr lang="en-US" dirty="0" smtClean="0"/>
              <a:t>arwinism – belief that the stronger nations had the right to dominate the weaker ones</a:t>
            </a:r>
          </a:p>
          <a:p>
            <a:r>
              <a:rPr lang="en-US" dirty="0" smtClean="0"/>
              <a:t>“Might makes right” – understanding that if you are strong enough you can do what you want</a:t>
            </a:r>
          </a:p>
          <a:p>
            <a:r>
              <a:rPr lang="en-US" dirty="0" smtClean="0"/>
              <a:t>Nationalism – strong pride in the nation one belongs to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61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Alliances and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67" y="1600200"/>
            <a:ext cx="5927833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There are tensions between rival empires</a:t>
            </a:r>
          </a:p>
          <a:p>
            <a:r>
              <a:rPr lang="en-US" dirty="0" smtClean="0"/>
              <a:t>Alliances are made between empires</a:t>
            </a:r>
          </a:p>
          <a:p>
            <a:r>
              <a:rPr lang="en-US" dirty="0" smtClean="0"/>
              <a:t>They are building up their militaries</a:t>
            </a:r>
          </a:p>
        </p:txBody>
      </p:sp>
    </p:spTree>
    <p:extLst>
      <p:ext uri="{BB962C8B-B14F-4D97-AF65-F5344CB8AC3E}">
        <p14:creationId xmlns:p14="http://schemas.microsoft.com/office/powerpoint/2010/main" xmlns="" val="323478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Alliances and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67" y="1600200"/>
            <a:ext cx="5927833" cy="4953000"/>
          </a:xfrm>
        </p:spPr>
        <p:txBody>
          <a:bodyPr>
            <a:normAutofit/>
          </a:bodyPr>
          <a:lstStyle/>
          <a:p>
            <a:r>
              <a:rPr lang="en-US" dirty="0" smtClean="0"/>
              <a:t>There are tensions between rival empires</a:t>
            </a:r>
          </a:p>
          <a:p>
            <a:r>
              <a:rPr lang="en-US" dirty="0" smtClean="0"/>
              <a:t>Alliances are made between empires</a:t>
            </a:r>
          </a:p>
          <a:p>
            <a:r>
              <a:rPr lang="en-US" dirty="0" smtClean="0"/>
              <a:t>They are building up their militaries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836" y="-152400"/>
            <a:ext cx="9162875" cy="723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08463" y="-12685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dirty="0" smtClean="0"/>
              <a:t>Alliances</a:t>
            </a:r>
            <a:endParaRPr lang="en-US" sz="72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043" t="87102"/>
          <a:stretch/>
        </p:blipFill>
        <p:spPr bwMode="auto">
          <a:xfrm>
            <a:off x="4750247" y="1428750"/>
            <a:ext cx="4515584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5751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Alliances and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767" y="1600200"/>
            <a:ext cx="5927833" cy="4953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T</a:t>
            </a:r>
            <a:r>
              <a:rPr lang="en-US" dirty="0" smtClean="0"/>
              <a:t>hen a tragic assassination:</a:t>
            </a:r>
          </a:p>
          <a:p>
            <a:r>
              <a:rPr lang="en-US" dirty="0" smtClean="0"/>
              <a:t>Of Duke Franz Ferdinand of the Austro-Hungarian royal family </a:t>
            </a:r>
          </a:p>
          <a:p>
            <a:r>
              <a:rPr lang="en-US" dirty="0" smtClean="0"/>
              <a:t>in  </a:t>
            </a:r>
            <a:r>
              <a:rPr lang="en-US" dirty="0" err="1" smtClean="0"/>
              <a:t>Sarejevo</a:t>
            </a:r>
            <a:r>
              <a:rPr lang="en-US" dirty="0" smtClean="0"/>
              <a:t>, Serbia June 1914 </a:t>
            </a:r>
          </a:p>
          <a:p>
            <a:r>
              <a:rPr lang="en-US" dirty="0" smtClean="0"/>
              <a:t>by a Bosnian nationalist</a:t>
            </a:r>
          </a:p>
          <a:p>
            <a:r>
              <a:rPr lang="en-US" dirty="0" err="1" smtClean="0"/>
              <a:t>Gavrilo</a:t>
            </a:r>
            <a:r>
              <a:rPr lang="en-US" dirty="0" smtClean="0"/>
              <a:t> </a:t>
            </a:r>
            <a:r>
              <a:rPr lang="en-US" dirty="0" err="1" smtClean="0"/>
              <a:t>Princip</a:t>
            </a:r>
            <a:endParaRPr lang="en-US" dirty="0" smtClean="0"/>
          </a:p>
          <a:p>
            <a:r>
              <a:rPr lang="en-US" dirty="0" smtClean="0"/>
              <a:t>He didn’t like his people being oppressed by this empire who made claims to their land</a:t>
            </a:r>
          </a:p>
          <a:p>
            <a:r>
              <a:rPr lang="en-US" dirty="0" smtClean="0"/>
              <a:t>So he killed him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8373" y="1295400"/>
            <a:ext cx="2165418" cy="264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Gavrilo Princip, cell, headsho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8373" y="4419600"/>
            <a:ext cx="20955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88373" y="3944690"/>
            <a:ext cx="20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Franz Ferdinand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640773" y="6248400"/>
            <a:ext cx="20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Gavrilo</a:t>
            </a:r>
            <a:r>
              <a:rPr lang="en-US" dirty="0" smtClean="0"/>
              <a:t> </a:t>
            </a:r>
            <a:r>
              <a:rPr lang="en-US" dirty="0" err="1" smtClean="0"/>
              <a:t>Princip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4479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Because of this assassination, Austria-Hungary declared </a:t>
            </a:r>
            <a:r>
              <a:rPr lang="en-US" dirty="0"/>
              <a:t>war </a:t>
            </a:r>
            <a:r>
              <a:rPr lang="en-US" dirty="0" smtClean="0"/>
              <a:t>on Serbia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The Allies came to help Serbia in agreement with their alliance 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 Central powers came to help Austria-Hungary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A big mess ensues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6163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World War 1 (The Great War) </a:t>
            </a:r>
            <a:br>
              <a:rPr lang="en-US" dirty="0" smtClean="0"/>
            </a:br>
            <a:r>
              <a:rPr lang="en-US" dirty="0" smtClean="0"/>
              <a:t>1914-1918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204" y="1600200"/>
            <a:ext cx="8239125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1688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 Nations Involved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09516" y="1225689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/>
              <a:t>Allied Powers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 France</a:t>
            </a:r>
            <a:br>
              <a:rPr lang="en-US" sz="2400" dirty="0"/>
            </a:br>
            <a:r>
              <a:rPr lang="en-US" sz="2400" dirty="0"/>
              <a:t> British Empire</a:t>
            </a:r>
            <a:br>
              <a:rPr lang="en-US" sz="2400" dirty="0"/>
            </a:br>
            <a:r>
              <a:rPr lang="en-US" sz="2400" dirty="0"/>
              <a:t> Russia (1914–17)</a:t>
            </a:r>
            <a:br>
              <a:rPr lang="en-US" sz="2400" dirty="0"/>
            </a:br>
            <a:r>
              <a:rPr lang="en-US" sz="2400" dirty="0"/>
              <a:t> Serbia</a:t>
            </a:r>
            <a:br>
              <a:rPr lang="en-US" sz="2400" dirty="0"/>
            </a:br>
            <a:r>
              <a:rPr lang="en-US" sz="2400" dirty="0"/>
              <a:t> Montenegro</a:t>
            </a:r>
            <a:br>
              <a:rPr lang="en-US" sz="2400" dirty="0"/>
            </a:br>
            <a:r>
              <a:rPr lang="en-US" sz="2400" dirty="0"/>
              <a:t> Belgium</a:t>
            </a:r>
            <a:br>
              <a:rPr lang="en-US" sz="2400" dirty="0"/>
            </a:br>
            <a:r>
              <a:rPr lang="en-US" sz="2400" dirty="0"/>
              <a:t> Japan</a:t>
            </a:r>
            <a:br>
              <a:rPr lang="en-US" sz="2400" dirty="0"/>
            </a:br>
            <a:r>
              <a:rPr lang="en-US" sz="2400" dirty="0"/>
              <a:t> Italy (1915–18)</a:t>
            </a:r>
            <a:br>
              <a:rPr lang="en-US" sz="2400" dirty="0"/>
            </a:br>
            <a:r>
              <a:rPr lang="en-US" sz="2400" dirty="0"/>
              <a:t> Portugal (1916–18)</a:t>
            </a:r>
            <a:br>
              <a:rPr lang="en-US" sz="2400" dirty="0"/>
            </a:br>
            <a:r>
              <a:rPr lang="en-US" sz="2400" dirty="0"/>
              <a:t> Romania (1916–18)</a:t>
            </a:r>
            <a:br>
              <a:rPr lang="en-US" sz="2400" dirty="0"/>
            </a:br>
            <a:r>
              <a:rPr lang="en-US" sz="2400" dirty="0"/>
              <a:t> Hejaz (1916–18)</a:t>
            </a:r>
            <a:br>
              <a:rPr lang="en-US" sz="2400" dirty="0"/>
            </a:br>
            <a:r>
              <a:rPr lang="en-US" sz="2400" dirty="0"/>
              <a:t> United States (1917–18)</a:t>
            </a:r>
            <a:br>
              <a:rPr lang="en-US" sz="2400" dirty="0"/>
            </a:br>
            <a:r>
              <a:rPr lang="en-US" sz="2400" dirty="0"/>
              <a:t> Greece (1917–18)</a:t>
            </a:r>
            <a:br>
              <a:rPr lang="en-US" sz="2400" dirty="0"/>
            </a:br>
            <a:r>
              <a:rPr lang="en-US" sz="2400" dirty="0"/>
              <a:t> Siam (1917–18)</a:t>
            </a:r>
          </a:p>
        </p:txBody>
      </p:sp>
      <p:sp>
        <p:nvSpPr>
          <p:cNvPr id="7" name="Rectangle 6"/>
          <p:cNvSpPr/>
          <p:nvPr/>
        </p:nvSpPr>
        <p:spPr>
          <a:xfrm>
            <a:off x="5334000" y="1371600"/>
            <a:ext cx="2895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Central Powers</a:t>
            </a:r>
          </a:p>
          <a:p>
            <a:r>
              <a:rPr lang="en-US" sz="2400" dirty="0"/>
              <a:t> Germany</a:t>
            </a:r>
          </a:p>
          <a:p>
            <a:r>
              <a:rPr lang="en-US" sz="2400" dirty="0"/>
              <a:t> Austria-Hungary</a:t>
            </a:r>
          </a:p>
          <a:p>
            <a:r>
              <a:rPr lang="en-US" sz="2400" dirty="0"/>
              <a:t> Ottoman Empire</a:t>
            </a:r>
          </a:p>
          <a:p>
            <a:r>
              <a:rPr lang="en-US" sz="2400" dirty="0"/>
              <a:t> Bulgaria (1915–18)</a:t>
            </a:r>
          </a:p>
        </p:txBody>
      </p:sp>
    </p:spTree>
    <p:extLst>
      <p:ext uri="{BB962C8B-B14F-4D97-AF65-F5344CB8AC3E}">
        <p14:creationId xmlns:p14="http://schemas.microsoft.com/office/powerpoint/2010/main" xmlns="" val="64810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Multi-Front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More groups joined on each side</a:t>
            </a:r>
          </a:p>
          <a:p>
            <a:r>
              <a:rPr lang="en-US" dirty="0" smtClean="0"/>
              <a:t>They created a multi-front war</a:t>
            </a:r>
          </a:p>
          <a:p>
            <a:pPr>
              <a:buFontTx/>
              <a:buChar char="-"/>
            </a:pPr>
            <a:r>
              <a:rPr lang="en-US" dirty="0"/>
              <a:t>Europe, 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Africa</a:t>
            </a:r>
            <a:r>
              <a:rPr lang="en-US" dirty="0"/>
              <a:t>, 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the </a:t>
            </a:r>
            <a:r>
              <a:rPr lang="en-US" dirty="0"/>
              <a:t>Middle East, 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the </a:t>
            </a:r>
            <a:r>
              <a:rPr lang="en-US" dirty="0"/>
              <a:t>Pacific Islands, 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China</a:t>
            </a:r>
            <a:r>
              <a:rPr lang="en-US" dirty="0"/>
              <a:t>, </a:t>
            </a:r>
          </a:p>
          <a:p>
            <a:pPr>
              <a:buFontTx/>
              <a:buChar char="-"/>
            </a:pPr>
            <a:r>
              <a:rPr lang="en-US" dirty="0" smtClean="0"/>
              <a:t>Indian </a:t>
            </a:r>
            <a:r>
              <a:rPr lang="en-US" dirty="0"/>
              <a:t>Ocean, 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Off </a:t>
            </a:r>
            <a:r>
              <a:rPr lang="en-US" dirty="0"/>
              <a:t>the coast of South and North America</a:t>
            </a:r>
          </a:p>
        </p:txBody>
      </p:sp>
    </p:spTree>
    <p:extLst>
      <p:ext uri="{BB962C8B-B14F-4D97-AF65-F5344CB8AC3E}">
        <p14:creationId xmlns:p14="http://schemas.microsoft.com/office/powerpoint/2010/main" xmlns="" val="364370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New Kind of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3200400" cy="5105400"/>
          </a:xfrm>
        </p:spPr>
        <p:txBody>
          <a:bodyPr/>
          <a:lstStyle/>
          <a:p>
            <a:r>
              <a:rPr lang="en-US" dirty="0" smtClean="0"/>
              <a:t>This war was fought in a new way:</a:t>
            </a:r>
          </a:p>
          <a:p>
            <a:pPr marL="514350" indent="-514350">
              <a:buAutoNum type="arabicPeriod"/>
            </a:pPr>
            <a:r>
              <a:rPr lang="en-US" dirty="0" smtClean="0"/>
              <a:t>Trenches</a:t>
            </a:r>
          </a:p>
          <a:p>
            <a:pPr marL="514350" indent="-514350">
              <a:buAutoNum type="arabicPeriod"/>
            </a:pPr>
            <a:r>
              <a:rPr lang="en-US" dirty="0" smtClean="0"/>
              <a:t>Machine guns</a:t>
            </a:r>
          </a:p>
          <a:p>
            <a:pPr marL="514350" indent="-514350">
              <a:buAutoNum type="arabicPeriod"/>
            </a:pPr>
            <a:r>
              <a:rPr lang="en-US" dirty="0" smtClean="0"/>
              <a:t>Tanks</a:t>
            </a:r>
          </a:p>
          <a:p>
            <a:pPr marL="514350" indent="-514350">
              <a:buAutoNum type="arabicPeriod"/>
            </a:pPr>
            <a:r>
              <a:rPr lang="en-US" dirty="0" smtClean="0"/>
              <a:t>Modern warships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219200"/>
            <a:ext cx="5070579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8532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What is History?</a:t>
            </a:r>
            <a:endParaRPr lang="en-US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dirty="0" smtClean="0">
                <a:solidFill>
                  <a:schemeClr val="accent6">
                    <a:lumMod val="75000"/>
                  </a:schemeClr>
                </a:solidFill>
              </a:rPr>
              <a:t>HIS</a:t>
            </a:r>
            <a:r>
              <a:rPr lang="en-US" sz="4800" dirty="0" smtClean="0"/>
              <a:t>    </a:t>
            </a:r>
            <a:r>
              <a:rPr lang="en-US" sz="4800" dirty="0" smtClean="0">
                <a:solidFill>
                  <a:srgbClr val="7030A0"/>
                </a:solidFill>
              </a:rPr>
              <a:t>STORY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History is the real stories of people in the past.</a:t>
            </a:r>
          </a:p>
          <a:p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History studies the events that happened in the past.</a:t>
            </a:r>
          </a:p>
          <a:p>
            <a:r>
              <a:rPr lang="en-US" sz="2800" dirty="0" smtClean="0"/>
              <a:t>Often this study allows us to better </a:t>
            </a:r>
          </a:p>
          <a:p>
            <a:pPr marL="0" indent="0">
              <a:buNone/>
            </a:pPr>
            <a:r>
              <a:rPr lang="en-US" sz="2800" dirty="0" smtClean="0"/>
              <a:t>	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1. understand why the world is the way that it is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accent2">
                    <a:lumMod val="75000"/>
                  </a:schemeClr>
                </a:solidFill>
              </a:rPr>
              <a:t>	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2. do something to improve the world</a:t>
            </a:r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979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9" y="-170640"/>
            <a:ext cx="9119161" cy="6830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3939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USA to the Rescue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36" y="1219200"/>
            <a:ext cx="7152564" cy="5638800"/>
          </a:xfrm>
        </p:spPr>
        <p:txBody>
          <a:bodyPr>
            <a:normAutofit/>
          </a:bodyPr>
          <a:lstStyle/>
          <a:p>
            <a:r>
              <a:rPr lang="en-US" dirty="0" smtClean="0"/>
              <a:t>The United States entered the war </a:t>
            </a:r>
            <a:r>
              <a:rPr lang="en-US" dirty="0"/>
              <a:t>in 1917</a:t>
            </a:r>
          </a:p>
          <a:p>
            <a:r>
              <a:rPr lang="en-US" dirty="0"/>
              <a:t>under president Woodrow Wilson</a:t>
            </a:r>
          </a:p>
          <a:p>
            <a:r>
              <a:rPr lang="en-US" dirty="0" smtClean="0"/>
              <a:t>on the side of the Allies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189657"/>
            <a:ext cx="1447800" cy="219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4724400"/>
            <a:ext cx="4837192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276662"/>
            <a:ext cx="3078480" cy="244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8144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Image result for us enters wwi 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524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7510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1349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6081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Peace in Our Times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36" y="1219200"/>
            <a:ext cx="8600364" cy="5638800"/>
          </a:xfrm>
        </p:spPr>
        <p:txBody>
          <a:bodyPr>
            <a:normAutofit/>
          </a:bodyPr>
          <a:lstStyle/>
          <a:p>
            <a:r>
              <a:rPr lang="en-US" dirty="0" smtClean="0"/>
              <a:t>More than 2 million Americans went on to fight</a:t>
            </a:r>
          </a:p>
          <a:p>
            <a:r>
              <a:rPr lang="en-US" dirty="0" smtClean="0"/>
              <a:t>They helped the Allies win in 1918</a:t>
            </a:r>
          </a:p>
          <a:p>
            <a:r>
              <a:rPr lang="en-US" dirty="0" smtClean="0"/>
              <a:t>Those involved tried to ensure that this would not happen again declaring: </a:t>
            </a:r>
          </a:p>
          <a:p>
            <a:r>
              <a:rPr lang="en-US" i="1" dirty="0" smtClean="0">
                <a:solidFill>
                  <a:srgbClr val="FF0000"/>
                </a:solidFill>
              </a:rPr>
              <a:t>“The War to End All Wars”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31391"/>
            <a:ext cx="8502650" cy="2926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1941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883"/>
            <a:ext cx="8229600" cy="906517"/>
          </a:xfrm>
        </p:spPr>
        <p:txBody>
          <a:bodyPr/>
          <a:lstStyle/>
          <a:p>
            <a:r>
              <a:rPr lang="en-US" b="1" dirty="0" smtClean="0"/>
              <a:t>Treaty of Versailles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36" y="1676400"/>
            <a:ext cx="3875964" cy="51816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However the treaty agreed to</a:t>
            </a:r>
          </a:p>
          <a:p>
            <a:r>
              <a:rPr lang="en-US" dirty="0" smtClean="0"/>
              <a:t>the Treaty of Versailles </a:t>
            </a:r>
          </a:p>
          <a:p>
            <a:r>
              <a:rPr lang="en-US" dirty="0" smtClean="0"/>
              <a:t>favored the leaders of the Allies </a:t>
            </a:r>
          </a:p>
          <a:p>
            <a:r>
              <a:rPr lang="en-US" dirty="0" smtClean="0"/>
              <a:t>to expand their empires </a:t>
            </a:r>
          </a:p>
          <a:p>
            <a:r>
              <a:rPr lang="en-US" dirty="0" smtClean="0"/>
              <a:t>Created resentment among other nations</a:t>
            </a:r>
            <a:endParaRPr lang="en-US" dirty="0"/>
          </a:p>
        </p:txBody>
      </p:sp>
      <p:pic>
        <p:nvPicPr>
          <p:cNvPr id="20484" name="Picture 4" descr="https://upload.wikimedia.org/wikipedia/commons/a/a7/Bundesarchiv_Bild_183-R01213,_Versailles,_deutsche_Verhandlungdelegati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8469" y="1868381"/>
            <a:ext cx="5593295" cy="3957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334" y="762000"/>
            <a:ext cx="6186066" cy="1106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5875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League of Nations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3124200" cy="509971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To prevent this from happening again:</a:t>
            </a:r>
          </a:p>
          <a:p>
            <a:pPr marL="0" indent="0">
              <a:buNone/>
            </a:pPr>
            <a:r>
              <a:rPr lang="en-US" dirty="0" smtClean="0"/>
              <a:t>Woodrow Wilson helped found an organization called:</a:t>
            </a:r>
          </a:p>
          <a:p>
            <a:pPr marL="0" indent="0">
              <a:buNone/>
            </a:pPr>
            <a:r>
              <a:rPr lang="en-US" dirty="0" smtClean="0"/>
              <a:t>The League of Nations 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6060" y="923499"/>
            <a:ext cx="5715000" cy="567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1187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League of Nations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61108"/>
            <a:ext cx="9143999" cy="581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1004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League of Nations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Image result for league of nation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593"/>
          <a:stretch/>
        </p:blipFill>
        <p:spPr bwMode="auto">
          <a:xfrm>
            <a:off x="-15240" y="1158241"/>
            <a:ext cx="9308042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mage result for league of nation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5" t="76952" r="37129" b="672"/>
          <a:stretch/>
        </p:blipFill>
        <p:spPr bwMode="auto">
          <a:xfrm>
            <a:off x="1539240" y="4981577"/>
            <a:ext cx="7482840" cy="171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mage result for league of nation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8" t="76952" r="95476" b="16301"/>
          <a:stretch/>
        </p:blipFill>
        <p:spPr bwMode="auto">
          <a:xfrm>
            <a:off x="304800" y="4809251"/>
            <a:ext cx="1234440" cy="113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4772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5495925"/>
            <a:ext cx="7772400" cy="1362075"/>
          </a:xfrm>
        </p:spPr>
        <p:txBody>
          <a:bodyPr>
            <a:normAutofit/>
          </a:bodyPr>
          <a:lstStyle/>
          <a:p>
            <a:r>
              <a:rPr lang="en-US" sz="4800" dirty="0" smtClean="0"/>
              <a:t>Expansion and growth</a:t>
            </a:r>
            <a:endParaRPr lang="en-US" sz="4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990600" y="4198592"/>
            <a:ext cx="7772400" cy="1500187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92D050"/>
                </a:solidFill>
              </a:rPr>
              <a:t>The First Years as a Nation</a:t>
            </a:r>
            <a:endParaRPr lang="en-US" sz="3600" dirty="0">
              <a:solidFill>
                <a:srgbClr val="92D05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2080" y="0"/>
            <a:ext cx="6117303" cy="419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0849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Expansion and Growth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Starting from 13 colonies on the Atlantic coast of the continent</a:t>
            </a:r>
          </a:p>
          <a:p>
            <a:r>
              <a:rPr lang="en-US" dirty="0" smtClean="0"/>
              <a:t>This new nation had a vision to grow</a:t>
            </a:r>
          </a:p>
          <a:p>
            <a:r>
              <a:rPr lang="en-US" dirty="0" smtClean="0"/>
              <a:t>Adding and acquiring territories until eventually becoming the nation we have today:</a:t>
            </a:r>
          </a:p>
          <a:p>
            <a:r>
              <a:rPr lang="en-US" dirty="0" smtClean="0"/>
              <a:t>“From sea to shining sea.”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8221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Expansion and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2896837" cy="4572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1266" name="Picture 2" descr="http://mrclark.aretesys.com/US_old_territori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062" y="1295400"/>
            <a:ext cx="8235538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329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 Shot Heard ‘Round the World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the United States of America attacked Great Britain and eventually won its independence</a:t>
            </a:r>
          </a:p>
          <a:p>
            <a:r>
              <a:rPr lang="en-US" dirty="0" smtClean="0"/>
              <a:t>It affected the rest of the world</a:t>
            </a:r>
          </a:p>
          <a:p>
            <a:r>
              <a:rPr lang="en-US" dirty="0" smtClean="0"/>
              <a:t>That is why it’s called, “The shot heard ‘round the world.”</a:t>
            </a:r>
          </a:p>
          <a:p>
            <a:r>
              <a:rPr lang="en-US" dirty="0" smtClean="0"/>
              <a:t>Soon the other colonies would begin to revolt due to unfavorable conditions they faced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9665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Independent New World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525963"/>
          </a:xfrm>
        </p:spPr>
        <p:txBody>
          <a:bodyPr/>
          <a:lstStyle/>
          <a:p>
            <a:r>
              <a:rPr lang="en-US" dirty="0" smtClean="0"/>
              <a:t>Much of the western hemisphere won their freedom in the 1800s (19</a:t>
            </a:r>
            <a:r>
              <a:rPr lang="en-US" baseline="30000" dirty="0" smtClean="0"/>
              <a:t>th</a:t>
            </a:r>
            <a:r>
              <a:rPr lang="en-US" dirty="0" smtClean="0"/>
              <a:t> Century)</a:t>
            </a:r>
            <a:endParaRPr lang="en-US" dirty="0"/>
          </a:p>
        </p:txBody>
      </p:sp>
      <p:pic>
        <p:nvPicPr>
          <p:cNvPr id="9220" name="Picture 4" descr="http://images.classwell.com/mcd_xhtml_ebooks/2005_world_history/images/mcd_awh2005_0618376798_p685_f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2362200"/>
            <a:ext cx="8185640" cy="5076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8454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28398</TotalTime>
  <Words>1222</Words>
  <Application>Microsoft Office PowerPoint</Application>
  <PresentationFormat>On-screen Show (4:3)</PresentationFormat>
  <Paragraphs>197</Paragraphs>
  <Slides>49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Office Theme</vt:lpstr>
      <vt:lpstr>Slide 1</vt:lpstr>
      <vt:lpstr>History Quotes</vt:lpstr>
      <vt:lpstr>History Quotes</vt:lpstr>
      <vt:lpstr>What is History?</vt:lpstr>
      <vt:lpstr>Expansion and growth</vt:lpstr>
      <vt:lpstr>Expansion and Growth</vt:lpstr>
      <vt:lpstr>Expansion and Growth</vt:lpstr>
      <vt:lpstr>A Shot Heard ‘Round the World</vt:lpstr>
      <vt:lpstr>Independent New World</vt:lpstr>
      <vt:lpstr>Industrial Revolution</vt:lpstr>
      <vt:lpstr>Civil war</vt:lpstr>
      <vt:lpstr>Civil War</vt:lpstr>
      <vt:lpstr>Civil War</vt:lpstr>
      <vt:lpstr>Civil War</vt:lpstr>
      <vt:lpstr>Civil War</vt:lpstr>
      <vt:lpstr>Civil War</vt:lpstr>
      <vt:lpstr>Civil War</vt:lpstr>
      <vt:lpstr>Slide 18</vt:lpstr>
      <vt:lpstr>Reconstruction</vt:lpstr>
      <vt:lpstr>Jim Crow Laws</vt:lpstr>
      <vt:lpstr>Jim Crow Laws</vt:lpstr>
      <vt:lpstr>Jim Crow Laws</vt:lpstr>
      <vt:lpstr>American Indian Conflict</vt:lpstr>
      <vt:lpstr>Why did this happen?</vt:lpstr>
      <vt:lpstr>The Gilded Age</vt:lpstr>
      <vt:lpstr>A Nation Prospers</vt:lpstr>
      <vt:lpstr>Ulysses S. Grant</vt:lpstr>
      <vt:lpstr>A world at war</vt:lpstr>
      <vt:lpstr>World Imperialism</vt:lpstr>
      <vt:lpstr>Imperialism</vt:lpstr>
      <vt:lpstr>Clarification</vt:lpstr>
      <vt:lpstr>Alliances and War</vt:lpstr>
      <vt:lpstr>Alliances and War</vt:lpstr>
      <vt:lpstr>Alliances and War</vt:lpstr>
      <vt:lpstr>War Results</vt:lpstr>
      <vt:lpstr>World War 1 (The Great War)  1914-1918</vt:lpstr>
      <vt:lpstr>Principle Nations Involved</vt:lpstr>
      <vt:lpstr>Multi-Front War</vt:lpstr>
      <vt:lpstr>A New Kind of War</vt:lpstr>
      <vt:lpstr>Slide 40</vt:lpstr>
      <vt:lpstr>USA to the Rescue</vt:lpstr>
      <vt:lpstr>Slide 42</vt:lpstr>
      <vt:lpstr>Slide 43</vt:lpstr>
      <vt:lpstr>Slide 44</vt:lpstr>
      <vt:lpstr>Peace in Our Times</vt:lpstr>
      <vt:lpstr>Treaty of Versailles</vt:lpstr>
      <vt:lpstr>League of Nations</vt:lpstr>
      <vt:lpstr>League of Nations</vt:lpstr>
      <vt:lpstr>League of Nations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HISTORY</dc:title>
  <dc:creator>AdultEd</dc:creator>
  <cp:lastModifiedBy>Charles</cp:lastModifiedBy>
  <cp:revision>208</cp:revision>
  <dcterms:created xsi:type="dcterms:W3CDTF">2015-06-15T05:31:57Z</dcterms:created>
  <dcterms:modified xsi:type="dcterms:W3CDTF">2018-02-03T19:42:07Z</dcterms:modified>
</cp:coreProperties>
</file>