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0" r:id="rId3"/>
    <p:sldId id="291" r:id="rId4"/>
    <p:sldId id="348" r:id="rId5"/>
    <p:sldId id="317" r:id="rId6"/>
    <p:sldId id="350" r:id="rId7"/>
    <p:sldId id="349" r:id="rId8"/>
    <p:sldId id="351" r:id="rId9"/>
    <p:sldId id="264" r:id="rId10"/>
    <p:sldId id="292" r:id="rId11"/>
    <p:sldId id="352" r:id="rId12"/>
    <p:sldId id="353" r:id="rId13"/>
    <p:sldId id="293" r:id="rId14"/>
    <p:sldId id="355" r:id="rId15"/>
    <p:sldId id="265" r:id="rId16"/>
    <p:sldId id="354" r:id="rId17"/>
    <p:sldId id="263" r:id="rId18"/>
    <p:sldId id="318" r:id="rId19"/>
    <p:sldId id="262" r:id="rId20"/>
    <p:sldId id="271" r:id="rId21"/>
    <p:sldId id="261" r:id="rId22"/>
    <p:sldId id="272" r:id="rId23"/>
    <p:sldId id="260" r:id="rId24"/>
    <p:sldId id="273" r:id="rId25"/>
    <p:sldId id="259" r:id="rId26"/>
    <p:sldId id="274" r:id="rId27"/>
    <p:sldId id="275" r:id="rId28"/>
    <p:sldId id="258" r:id="rId29"/>
    <p:sldId id="276" r:id="rId30"/>
    <p:sldId id="277" r:id="rId31"/>
    <p:sldId id="356" r:id="rId32"/>
    <p:sldId id="319" r:id="rId33"/>
    <p:sldId id="257" r:id="rId34"/>
    <p:sldId id="278" r:id="rId35"/>
    <p:sldId id="364" r:id="rId36"/>
    <p:sldId id="366" r:id="rId37"/>
    <p:sldId id="365" r:id="rId38"/>
    <p:sldId id="367" r:id="rId39"/>
    <p:sldId id="357" r:id="rId40"/>
    <p:sldId id="363" r:id="rId41"/>
    <p:sldId id="362" r:id="rId42"/>
    <p:sldId id="368" r:id="rId43"/>
    <p:sldId id="360" r:id="rId44"/>
    <p:sldId id="359" r:id="rId45"/>
    <p:sldId id="361" r:id="rId4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620"/>
    <p:restoredTop sz="94660"/>
  </p:normalViewPr>
  <p:slideViewPr>
    <p:cSldViewPr>
      <p:cViewPr>
        <p:scale>
          <a:sx n="40" d="100"/>
          <a:sy n="40" d="100"/>
        </p:scale>
        <p:origin x="-3684" y="-19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7921-AD2C-4BD8-9B32-C0B974EDF8D4}" type="datetimeFigureOut">
              <a:rPr lang="en-US" smtClean="0"/>
              <a:pPr/>
              <a:t>2/3/2018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A9D46-362E-4256-B58B-AD8BBDDC03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98155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7921-AD2C-4BD8-9B32-C0B974EDF8D4}" type="datetimeFigureOut">
              <a:rPr lang="en-US" smtClean="0"/>
              <a:pPr/>
              <a:t>2/3/2018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A9D46-362E-4256-B58B-AD8BBDDC03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251966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7921-AD2C-4BD8-9B32-C0B974EDF8D4}" type="datetimeFigureOut">
              <a:rPr lang="en-US" smtClean="0"/>
              <a:pPr/>
              <a:t>2/3/2018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A9D46-362E-4256-B58B-AD8BBDDC03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19686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7921-AD2C-4BD8-9B32-C0B974EDF8D4}" type="datetimeFigureOut">
              <a:rPr lang="en-US" smtClean="0"/>
              <a:pPr/>
              <a:t>2/3/2018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A9D46-362E-4256-B58B-AD8BBDDC03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448959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7921-AD2C-4BD8-9B32-C0B974EDF8D4}" type="datetimeFigureOut">
              <a:rPr lang="en-US" smtClean="0"/>
              <a:pPr/>
              <a:t>2/3/2018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A9D46-362E-4256-B58B-AD8BBDDC03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559361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7921-AD2C-4BD8-9B32-C0B974EDF8D4}" type="datetimeFigureOut">
              <a:rPr lang="en-US" smtClean="0"/>
              <a:pPr/>
              <a:t>2/3/2018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A9D46-362E-4256-B58B-AD8BBDDC03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028258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7921-AD2C-4BD8-9B32-C0B974EDF8D4}" type="datetimeFigureOut">
              <a:rPr lang="en-US" smtClean="0"/>
              <a:pPr/>
              <a:t>2/3/2018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A9D46-362E-4256-B58B-AD8BBDDC03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47104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7921-AD2C-4BD8-9B32-C0B974EDF8D4}" type="datetimeFigureOut">
              <a:rPr lang="en-US" smtClean="0"/>
              <a:pPr/>
              <a:t>2/3/2018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A9D46-362E-4256-B58B-AD8BBDDC03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211978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7921-AD2C-4BD8-9B32-C0B974EDF8D4}" type="datetimeFigureOut">
              <a:rPr lang="en-US" smtClean="0"/>
              <a:pPr/>
              <a:t>2/3/2018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A9D46-362E-4256-B58B-AD8BBDDC03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970712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7921-AD2C-4BD8-9B32-C0B974EDF8D4}" type="datetimeFigureOut">
              <a:rPr lang="en-US" smtClean="0"/>
              <a:pPr/>
              <a:t>2/3/2018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A9D46-362E-4256-B58B-AD8BBDDC03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858258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7921-AD2C-4BD8-9B32-C0B974EDF8D4}" type="datetimeFigureOut">
              <a:rPr lang="en-US" smtClean="0"/>
              <a:pPr/>
              <a:t>2/3/2018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A9D46-362E-4256-B58B-AD8BBDDC03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850793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E17921-AD2C-4BD8-9B32-C0B974EDF8D4}" type="datetimeFigureOut">
              <a:rPr lang="en-US" smtClean="0"/>
              <a:pPr/>
              <a:t>2/3/2018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8A9D46-362E-4256-B58B-AD8BBDDC03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03391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6849" y="457200"/>
            <a:ext cx="8355837" cy="601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42867" y="5257800"/>
            <a:ext cx="7543800" cy="914400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Studying the Events of the Past</a:t>
            </a:r>
            <a:endParaRPr lang="en-US" sz="40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938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Cradles of Civilization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Using our vocabulary skills discover what a cradle of civilization is?</a:t>
            </a:r>
          </a:p>
          <a:p>
            <a:endParaRPr lang="en-US" dirty="0"/>
          </a:p>
          <a:p>
            <a:r>
              <a:rPr lang="en-US" dirty="0" smtClean="0">
                <a:solidFill>
                  <a:srgbClr val="FF0000"/>
                </a:solidFill>
              </a:rPr>
              <a:t>CRADLE – small bed for an infant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CIVILIZATION – coming together of a people around order, education, government, culture</a:t>
            </a:r>
          </a:p>
          <a:p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There are historical records of certain groups that showed the earliest signs of advanced or organized society.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These are cradles of civilization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They would lead to the development of other people groups after them.</a:t>
            </a:r>
            <a:endParaRPr lang="en-US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3054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Image result for mesopotamia ma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1930" y="1371600"/>
            <a:ext cx="4762500" cy="4381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Describe Cradles of Civilization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8768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What were they like?</a:t>
            </a:r>
          </a:p>
          <a:p>
            <a:pPr marL="0" indent="0">
              <a:buNone/>
            </a:pPr>
            <a:r>
              <a:rPr lang="en-US" b="1" dirty="0" smtClean="0"/>
              <a:t>1. MESOPOTAMIA: </a:t>
            </a:r>
          </a:p>
          <a:p>
            <a:pPr marL="0" indent="0">
              <a:buNone/>
            </a:pPr>
            <a:r>
              <a:rPr lang="en-US" dirty="0" smtClean="0"/>
              <a:t>Present day Iraq</a:t>
            </a:r>
          </a:p>
          <a:p>
            <a:pPr marL="0" indent="0">
              <a:buNone/>
            </a:pPr>
            <a:r>
              <a:rPr lang="en-US" dirty="0" smtClean="0"/>
              <a:t>Babylon – ancient city and empire</a:t>
            </a:r>
          </a:p>
          <a:p>
            <a:pPr marL="0" indent="0">
              <a:buNone/>
            </a:pPr>
            <a:r>
              <a:rPr lang="en-US" dirty="0" smtClean="0"/>
              <a:t>Hammurabi made a code of rules  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rgbClr val="00B050"/>
                </a:solidFill>
              </a:rPr>
              <a:t>- HAMMURABI’S CODE</a:t>
            </a:r>
          </a:p>
          <a:p>
            <a:pPr marL="0" indent="0">
              <a:buNone/>
            </a:pPr>
            <a:r>
              <a:rPr lang="en-US" dirty="0" smtClean="0"/>
              <a:t>“eye for an eye and a tooth for a tooth.”</a:t>
            </a:r>
          </a:p>
          <a:p>
            <a:pPr marL="0" indent="0">
              <a:buNone/>
            </a:pPr>
            <a:r>
              <a:rPr lang="en-US" dirty="0" smtClean="0"/>
              <a:t>Cuneiform language</a:t>
            </a:r>
          </a:p>
          <a:p>
            <a:pPr marL="0" indent="0">
              <a:buNone/>
            </a:pPr>
            <a:r>
              <a:rPr lang="en-US" dirty="0" smtClean="0"/>
              <a:t>Strong and persistent people</a:t>
            </a:r>
          </a:p>
          <a:p>
            <a:pPr marL="0" indent="0">
              <a:buNone/>
            </a:pPr>
            <a:r>
              <a:rPr lang="en-US" dirty="0" smtClean="0"/>
              <a:t>Euphrates and Tigris Rivers</a:t>
            </a:r>
          </a:p>
          <a:p>
            <a:pPr marL="0" indent="0">
              <a:buNone/>
            </a:pPr>
            <a:r>
              <a:rPr lang="en-US" dirty="0" smtClean="0"/>
              <a:t>Fertile Crescent – great for farming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10273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Describe Cradles of Civilization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8768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What were they like?</a:t>
            </a:r>
          </a:p>
          <a:p>
            <a:pPr marL="0" indent="0">
              <a:buNone/>
            </a:pPr>
            <a:r>
              <a:rPr lang="en-US" b="1" dirty="0"/>
              <a:t>2</a:t>
            </a:r>
            <a:r>
              <a:rPr lang="en-US" b="1" dirty="0" smtClean="0"/>
              <a:t>. EGYPT: </a:t>
            </a:r>
          </a:p>
          <a:p>
            <a:pPr marL="0" indent="0">
              <a:buNone/>
            </a:pPr>
            <a:r>
              <a:rPr lang="en-US" dirty="0" smtClean="0"/>
              <a:t>Has kept the same name</a:t>
            </a:r>
          </a:p>
          <a:p>
            <a:pPr marL="0" indent="0">
              <a:buNone/>
            </a:pPr>
            <a:r>
              <a:rPr lang="en-US" dirty="0" smtClean="0"/>
              <a:t>Around the Nile River</a:t>
            </a:r>
          </a:p>
          <a:p>
            <a:pPr marL="0" indent="0">
              <a:buNone/>
            </a:pPr>
            <a:r>
              <a:rPr lang="en-US" dirty="0" smtClean="0"/>
              <a:t>Strong centralized government – Pharaoh the king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Architectural developments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Hieroglyphic writing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Religion – polytheistic life after death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3359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Describe Cradles of Civilization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876800"/>
          </a:xfrm>
        </p:spPr>
        <p:txBody>
          <a:bodyPr>
            <a:normAutofit/>
          </a:bodyPr>
          <a:lstStyle/>
          <a:p>
            <a:r>
              <a:rPr lang="en-US" dirty="0" smtClean="0"/>
              <a:t>What were they like?</a:t>
            </a:r>
          </a:p>
          <a:p>
            <a:pPr marL="0" indent="0">
              <a:buNone/>
            </a:pPr>
            <a:r>
              <a:rPr lang="en-US" b="1" dirty="0" smtClean="0"/>
              <a:t>3. YELLOW RIVER VALLEY (CHINA): </a:t>
            </a:r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175239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Describe Cradles of Civilization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876800"/>
          </a:xfrm>
        </p:spPr>
        <p:txBody>
          <a:bodyPr>
            <a:normAutofit/>
          </a:bodyPr>
          <a:lstStyle/>
          <a:p>
            <a:r>
              <a:rPr lang="en-US" dirty="0" smtClean="0"/>
              <a:t>What were they like?</a:t>
            </a:r>
          </a:p>
          <a:p>
            <a:pPr marL="0" indent="0">
              <a:buNone/>
            </a:pPr>
            <a:r>
              <a:rPr lang="en-US" b="1" dirty="0" smtClean="0"/>
              <a:t>4. INDUS RIVER VALLEY:</a:t>
            </a:r>
          </a:p>
          <a:p>
            <a:pPr marL="0" indent="0">
              <a:buNone/>
            </a:pPr>
            <a:r>
              <a:rPr lang="en-US" dirty="0" smtClean="0"/>
              <a:t>(Present Day Pakistan)</a:t>
            </a:r>
          </a:p>
          <a:p>
            <a:pPr marL="0" indent="0">
              <a:buNone/>
            </a:pPr>
            <a:r>
              <a:rPr lang="en-US" dirty="0" smtClean="0"/>
              <a:t>Different people </a:t>
            </a:r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995490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Cradles of Civilization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52803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/>
              <a:t>The Rise of empires</a:t>
            </a:r>
            <a:endParaRPr lang="en-US" sz="54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900 BC – 500 BC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xmlns="" val="3390142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Rise of Empires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After the Cradles of Civilizations were established and resulted in other nations being founded, some wanted to expand.  </a:t>
            </a:r>
          </a:p>
          <a:p>
            <a:r>
              <a:rPr lang="en-US" dirty="0" smtClean="0"/>
              <a:t>This expansion, when conducted in already inhabited places, became known as empires.</a:t>
            </a:r>
          </a:p>
          <a:p>
            <a:r>
              <a:rPr lang="en-US" dirty="0" smtClean="0"/>
              <a:t>When a nation increases its influence and territory by exerting military force to subdue surrounding nations.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6991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Rise of Empires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95400"/>
            <a:ext cx="8915400" cy="5562600"/>
          </a:xfrm>
        </p:spPr>
        <p:txBody>
          <a:bodyPr>
            <a:normAutofit fontScale="85000" lnSpcReduction="20000"/>
          </a:bodyPr>
          <a:lstStyle/>
          <a:p>
            <a:r>
              <a:rPr lang="en-US" sz="3600" dirty="0" smtClean="0"/>
              <a:t>Technically, the first empire was Babylon that formed in the 18</a:t>
            </a:r>
            <a:r>
              <a:rPr lang="en-US" sz="3600" baseline="30000" dirty="0" smtClean="0"/>
              <a:t>th</a:t>
            </a:r>
            <a:r>
              <a:rPr lang="en-US" sz="3600" dirty="0" smtClean="0"/>
              <a:t> century BC</a:t>
            </a:r>
          </a:p>
          <a:p>
            <a:endParaRPr lang="en-US" sz="3600" dirty="0"/>
          </a:p>
          <a:p>
            <a:r>
              <a:rPr lang="en-US" sz="3600" dirty="0" smtClean="0"/>
              <a:t>This first version of their empire lasts about two hundred years and they are conquered in the 16</a:t>
            </a:r>
            <a:r>
              <a:rPr lang="en-US" sz="3600" baseline="30000" dirty="0" smtClean="0"/>
              <a:t>th</a:t>
            </a:r>
            <a:r>
              <a:rPr lang="en-US" sz="3600" dirty="0" smtClean="0"/>
              <a:t> century BC</a:t>
            </a:r>
          </a:p>
          <a:p>
            <a:endParaRPr lang="en-US" sz="3600" dirty="0"/>
          </a:p>
          <a:p>
            <a:r>
              <a:rPr lang="en-US" sz="3600" dirty="0" smtClean="0"/>
              <a:t>They still existed as a nation at this time but no longer as an empire</a:t>
            </a:r>
          </a:p>
          <a:p>
            <a:endParaRPr lang="en-US" sz="3600" dirty="0"/>
          </a:p>
          <a:p>
            <a:r>
              <a:rPr lang="en-US" sz="3600" dirty="0" smtClean="0"/>
              <a:t>Empires will not become a prevalent part of history again for more than 500 years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17802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Assyrian Empire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 descr="C:\Users\AdultEd\Documents\HSE\Documents Worksheets\Social Studies\Map_of_Assyri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429165"/>
            <a:ext cx="7848600" cy="539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22255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History Quotes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Have you ever heard the saying, </a:t>
            </a:r>
            <a:r>
              <a:rPr lang="en-US" dirty="0" smtClean="0">
                <a:solidFill>
                  <a:srgbClr val="00B050"/>
                </a:solidFill>
              </a:rPr>
              <a:t>“History, if we do not learn from it, we are doomed to repeat it!”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?</a:t>
            </a:r>
          </a:p>
          <a:p>
            <a:endParaRPr lang="en-US" dirty="0"/>
          </a:p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History provides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lessons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for our lives in how to better make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decisions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and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behave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00B050"/>
                </a:solidFill>
              </a:rPr>
              <a:t>“A truly wise man learns from others’ mistakes without making them himself.”</a:t>
            </a:r>
          </a:p>
        </p:txBody>
      </p:sp>
    </p:spTree>
    <p:extLst>
      <p:ext uri="{BB962C8B-B14F-4D97-AF65-F5344CB8AC3E}">
        <p14:creationId xmlns:p14="http://schemas.microsoft.com/office/powerpoint/2010/main" xmlns="" val="276364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Assyrian Empire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Very strong but also cruel to their conquered subjects</a:t>
            </a:r>
          </a:p>
          <a:p>
            <a:r>
              <a:rPr lang="en-US" dirty="0" smtClean="0"/>
              <a:t>Made the conquered people relocate to other areas within the empire</a:t>
            </a:r>
          </a:p>
          <a:p>
            <a:r>
              <a:rPr lang="en-US" dirty="0" smtClean="0"/>
              <a:t>This was to maintain their power longer</a:t>
            </a:r>
          </a:p>
          <a:p>
            <a:pPr marL="0" indent="0">
              <a:buNone/>
            </a:pPr>
            <a:r>
              <a:rPr lang="en-US" dirty="0" smtClean="0"/>
              <a:t>Because transplanted people</a:t>
            </a:r>
          </a:p>
          <a:p>
            <a:pPr marL="0" indent="0">
              <a:buNone/>
            </a:pPr>
            <a:r>
              <a:rPr lang="en-US" dirty="0" smtClean="0"/>
              <a:t>Are less likely to rebel</a:t>
            </a:r>
          </a:p>
          <a:p>
            <a:pPr marL="0" indent="0">
              <a:buNone/>
            </a:pPr>
            <a:r>
              <a:rPr lang="en-US" dirty="0" smtClean="0"/>
              <a:t>This empire lasted </a:t>
            </a:r>
          </a:p>
          <a:p>
            <a:pPr marL="0" indent="0">
              <a:buNone/>
            </a:pPr>
            <a:r>
              <a:rPr lang="en-US" dirty="0" smtClean="0"/>
              <a:t>Approximately 300 years</a:t>
            </a:r>
          </a:p>
          <a:p>
            <a:pPr marL="0" indent="0">
              <a:buNone/>
            </a:pPr>
            <a:r>
              <a:rPr lang="en-US" dirty="0" smtClean="0"/>
              <a:t>900 BC – 600 BC</a:t>
            </a:r>
            <a:endParaRPr lang="en-US" dirty="0"/>
          </a:p>
        </p:txBody>
      </p:sp>
      <p:pic>
        <p:nvPicPr>
          <p:cNvPr id="5122" name="Picture 2" descr="C:\Users\AdultEd\Documents\HSE\Documents Worksheets\Social Studies\Map_of_Assyri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9429" y="4419600"/>
            <a:ext cx="3020381" cy="2076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09177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Babylonian Empire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 descr="C:\Users\AdultEd\Documents\HSE\Documents Worksheets\Social Studies\babylon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676400"/>
            <a:ext cx="6025310" cy="5853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38869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Babylonian Empire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They were also very powerful militarily</a:t>
            </a:r>
          </a:p>
          <a:p>
            <a:r>
              <a:rPr lang="en-US" dirty="0" smtClean="0"/>
              <a:t>They also were excelling in education, government and business.</a:t>
            </a:r>
          </a:p>
          <a:p>
            <a:r>
              <a:rPr lang="en-US" dirty="0" smtClean="0"/>
              <a:t>They enroll the potential leaders of the conquered people in their education, government &amp; business programs</a:t>
            </a:r>
            <a:endParaRPr lang="en-US" dirty="0"/>
          </a:p>
        </p:txBody>
      </p:sp>
      <p:pic>
        <p:nvPicPr>
          <p:cNvPr id="4098" name="Picture 2" descr="C:\Users\AdultEd\Documents\HSE\Documents Worksheets\Social Studies\babylon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05600" y="4773002"/>
            <a:ext cx="2438400" cy="2368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5454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Persian Empire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C:\Users\AdultEd\Documents\HSE\Documents Worksheets\Social Studies\PersianEmpir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1447800"/>
            <a:ext cx="8866118" cy="465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9037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Persian Empire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From around 600 BC to 300 BC</a:t>
            </a:r>
          </a:p>
          <a:p>
            <a:r>
              <a:rPr lang="en-US" dirty="0" smtClean="0"/>
              <a:t>This nation is now known as IRAN</a:t>
            </a:r>
          </a:p>
          <a:p>
            <a:r>
              <a:rPr lang="en-US" dirty="0" smtClean="0"/>
              <a:t>They started as a joint Empire with the Medes but they eventually conquer them as well</a:t>
            </a:r>
          </a:p>
          <a:p>
            <a:r>
              <a:rPr lang="en-US" dirty="0" smtClean="0"/>
              <a:t>They allowed the conquered people to return to their original lands.</a:t>
            </a:r>
          </a:p>
          <a:p>
            <a:r>
              <a:rPr lang="en-US" dirty="0" smtClean="0"/>
              <a:t>They have regional leaders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that report to the emperor</a:t>
            </a:r>
            <a:endParaRPr lang="en-US" dirty="0"/>
          </a:p>
        </p:txBody>
      </p:sp>
      <p:pic>
        <p:nvPicPr>
          <p:cNvPr id="3074" name="Picture 2" descr="C:\Users\AdultEd\Documents\HSE\Documents Worksheets\Social Studies\PersianEmpir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86400" y="4876800"/>
            <a:ext cx="3379718" cy="177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53181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Greek Empire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C:\Users\AdultEd\Documents\HSE\Documents Worksheets\Social Studies\342alexanderthegreatmap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" y="1752599"/>
            <a:ext cx="8610600" cy="4736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1448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Greek Empire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From around 300 BC to 100 BC</a:t>
            </a:r>
          </a:p>
          <a:p>
            <a:r>
              <a:rPr lang="en-US" dirty="0" smtClean="0"/>
              <a:t>Led by Alexander the Great and then divided among his generals after his death</a:t>
            </a:r>
          </a:p>
          <a:p>
            <a:r>
              <a:rPr lang="en-US" dirty="0" smtClean="0"/>
              <a:t>They had a technique called Hellenization which is the adaptation of Greek language and culture by the foreign subjects of the empire</a:t>
            </a:r>
            <a:endParaRPr lang="en-US" dirty="0"/>
          </a:p>
        </p:txBody>
      </p:sp>
      <p:pic>
        <p:nvPicPr>
          <p:cNvPr id="2050" name="Picture 2" descr="C:\Users\AdultEd\Documents\HSE\Documents Worksheets\Social Studies\342alexanderthegreatmap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45818" y="4800600"/>
            <a:ext cx="3069581" cy="1688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84635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Roman Empire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C:\Users\AdultEd\Documents\HSE\Documents Worksheets\Social Studies\Roman_Empire_Ma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524000"/>
            <a:ext cx="7848601" cy="521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13427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Roman Empire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371600"/>
            <a:ext cx="8661779" cy="51054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This empire lasted from 150 BC to 500 AD.</a:t>
            </a:r>
          </a:p>
          <a:p>
            <a:r>
              <a:rPr lang="en-US" dirty="0" smtClean="0"/>
              <a:t>They conquered the Greeks but kept their language and culture.  Latin was the native language.</a:t>
            </a:r>
          </a:p>
          <a:p>
            <a:r>
              <a:rPr lang="en-US" dirty="0" smtClean="0"/>
              <a:t>They had a very strong military but also a system of senators, governors, ambassadors.</a:t>
            </a:r>
          </a:p>
          <a:p>
            <a:r>
              <a:rPr lang="en-US" dirty="0" smtClean="0"/>
              <a:t>The emperor was called Caesar</a:t>
            </a:r>
          </a:p>
          <a:p>
            <a:r>
              <a:rPr lang="en-US" dirty="0" smtClean="0"/>
              <a:t>They create an extensive system of roads making trade and travel much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easier within the empire.</a:t>
            </a:r>
          </a:p>
          <a:p>
            <a:pPr marL="0" indent="0">
              <a:buNone/>
            </a:pPr>
            <a:r>
              <a:rPr lang="en-US" dirty="0" smtClean="0"/>
              <a:t>“All roads lead to Rome.”</a:t>
            </a:r>
            <a:endParaRPr lang="en-US" dirty="0"/>
          </a:p>
        </p:txBody>
      </p:sp>
      <p:pic>
        <p:nvPicPr>
          <p:cNvPr id="1026" name="Picture 2" descr="C:\Users\AdultEd\Documents\HSE\Documents Worksheets\Social Studies\Roman_Empire_Map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99578" y="4982962"/>
            <a:ext cx="2819401" cy="187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68417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Roman Empire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5867400"/>
            <a:ext cx="9144000" cy="5105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/>
              <a:t>This empire was divided and soon after the Western Empire broke up while the Eastern survived for almost 1000 years into the 15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Century  </a:t>
            </a:r>
          </a:p>
        </p:txBody>
      </p:sp>
      <p:pic>
        <p:nvPicPr>
          <p:cNvPr id="14338" name="Picture 2" descr="C:\Users\AdultEd\Documents\HSE\Documents Worksheets\Social Studies\085 Eastern &amp; Western Roman Empires Ma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650" y="1219200"/>
            <a:ext cx="6940550" cy="450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828800" y="21336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Catholic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172200" y="35814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Orthodox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31546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History Quotes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50"/>
                </a:solidFill>
              </a:rPr>
              <a:t>“It is hard to know where you are going, if you do not know where you have been.”</a:t>
            </a:r>
          </a:p>
          <a:p>
            <a:endParaRPr lang="en-US" dirty="0"/>
          </a:p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Having a good understanding of history better equips us to deal with the world today.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0636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Empires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71600"/>
            <a:ext cx="9144000" cy="5105400"/>
          </a:xfrm>
        </p:spPr>
        <p:txBody>
          <a:bodyPr>
            <a:normAutofit/>
          </a:bodyPr>
          <a:lstStyle/>
          <a:p>
            <a:r>
              <a:rPr lang="en-US" dirty="0" smtClean="0"/>
              <a:t>Empires started and ended with military force.</a:t>
            </a:r>
          </a:p>
          <a:p>
            <a:r>
              <a:rPr lang="en-US" dirty="0" smtClean="0"/>
              <a:t>The Assyrian Empire 900 BC – 600 BC</a:t>
            </a:r>
          </a:p>
          <a:p>
            <a:r>
              <a:rPr lang="en-US" dirty="0" smtClean="0"/>
              <a:t>The Babylonian Empire  606 BC – 536 BC</a:t>
            </a:r>
          </a:p>
          <a:p>
            <a:r>
              <a:rPr lang="en-US" dirty="0" smtClean="0"/>
              <a:t>The Persian Empire 600 BC – 300 BC</a:t>
            </a:r>
          </a:p>
          <a:p>
            <a:r>
              <a:rPr lang="en-US" dirty="0" smtClean="0"/>
              <a:t>The Greek Empire 300 BC – 100 BC</a:t>
            </a:r>
          </a:p>
          <a:p>
            <a:r>
              <a:rPr lang="en-US" dirty="0" smtClean="0"/>
              <a:t>The Roman Empire 150 BC to 500 AD.</a:t>
            </a:r>
          </a:p>
        </p:txBody>
      </p:sp>
    </p:spTree>
    <p:extLst>
      <p:ext uri="{BB962C8B-B14F-4D97-AF65-F5344CB8AC3E}">
        <p14:creationId xmlns:p14="http://schemas.microsoft.com/office/powerpoint/2010/main" xmlns="" val="2827676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Empires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71600"/>
            <a:ext cx="9144000" cy="5105400"/>
          </a:xfrm>
        </p:spPr>
        <p:txBody>
          <a:bodyPr>
            <a:normAutofit/>
          </a:bodyPr>
          <a:lstStyle/>
          <a:p>
            <a:r>
              <a:rPr lang="en-US" dirty="0" smtClean="0"/>
              <a:t>Each empire had 3 traits </a:t>
            </a:r>
          </a:p>
          <a:p>
            <a:pPr marL="0" indent="0">
              <a:buNone/>
            </a:pPr>
            <a:r>
              <a:rPr lang="en-US" dirty="0" smtClean="0"/>
              <a:t>1. strong military </a:t>
            </a:r>
          </a:p>
          <a:p>
            <a:pPr marL="0" indent="0">
              <a:buNone/>
            </a:pPr>
            <a:r>
              <a:rPr lang="en-US" dirty="0" smtClean="0"/>
              <a:t>2. effective government</a:t>
            </a:r>
          </a:p>
          <a:p>
            <a:pPr marL="0" indent="0">
              <a:buNone/>
            </a:pPr>
            <a:r>
              <a:rPr lang="en-US" dirty="0" smtClean="0"/>
              <a:t>3. investment in education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They also permitted business and trade among the people because increased profits meant more tax revenue.</a:t>
            </a:r>
          </a:p>
        </p:txBody>
      </p:sp>
    </p:spTree>
    <p:extLst>
      <p:ext uri="{BB962C8B-B14F-4D97-AF65-F5344CB8AC3E}">
        <p14:creationId xmlns:p14="http://schemas.microsoft.com/office/powerpoint/2010/main" xmlns="" val="172876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/>
              <a:t>THE MIDDLE AGES</a:t>
            </a:r>
            <a:endParaRPr lang="en-US" sz="6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500 AD – 1500 AD</a:t>
            </a:r>
            <a:endParaRPr lang="en-US" sz="4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76400" y="270859"/>
            <a:ext cx="5410200" cy="337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9703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400" y="2530533"/>
            <a:ext cx="7986032" cy="4300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084" y="76200"/>
            <a:ext cx="8229600" cy="1143000"/>
          </a:xfrm>
        </p:spPr>
        <p:txBody>
          <a:bodyPr/>
          <a:lstStyle/>
          <a:p>
            <a:r>
              <a:rPr lang="en-US" dirty="0" smtClean="0"/>
              <a:t>The Middle 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143000"/>
            <a:ext cx="8305800" cy="4983163"/>
          </a:xfrm>
        </p:spPr>
        <p:txBody>
          <a:bodyPr/>
          <a:lstStyle/>
          <a:p>
            <a:r>
              <a:rPr lang="en-US" dirty="0" smtClean="0"/>
              <a:t>This period starts after the fall of Rome around 500 AD and ends at the Renaissance around 1500 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76742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084" y="76200"/>
            <a:ext cx="8229600" cy="1143000"/>
          </a:xfrm>
        </p:spPr>
        <p:txBody>
          <a:bodyPr/>
          <a:lstStyle/>
          <a:p>
            <a:r>
              <a:rPr lang="en-US" dirty="0" smtClean="0"/>
              <a:t>The Middle 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143000"/>
            <a:ext cx="5009456" cy="53340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smtClean="0"/>
              <a:t>This period is marked by a decline in civilization in the West, </a:t>
            </a:r>
          </a:p>
          <a:p>
            <a:r>
              <a:rPr lang="en-US" dirty="0" smtClean="0"/>
              <a:t>(the last half is called the Dark Ages)</a:t>
            </a:r>
          </a:p>
          <a:p>
            <a:pPr marL="0" indent="0">
              <a:buNone/>
            </a:pPr>
            <a:r>
              <a:rPr lang="en-US" dirty="0" smtClean="0"/>
              <a:t>Where it got much worse</a:t>
            </a:r>
          </a:p>
          <a:p>
            <a:r>
              <a:rPr lang="en-US" dirty="0" smtClean="0"/>
              <a:t>They fell far from the “glory days” of the empires</a:t>
            </a:r>
          </a:p>
          <a:p>
            <a:pPr marL="0" indent="0">
              <a:buNone/>
            </a:pPr>
            <a:r>
              <a:rPr lang="en-US" dirty="0" smtClean="0"/>
              <a:t>Marked by civilization and advancement</a:t>
            </a:r>
          </a:p>
          <a:p>
            <a:r>
              <a:rPr lang="en-US" dirty="0" smtClean="0"/>
              <a:t>Much is lost, they appear to be going backwards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46232" y="1752600"/>
            <a:ext cx="3970112" cy="281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53436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Started This?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1430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It started when Rome fell around 500 AD</a:t>
            </a:r>
          </a:p>
          <a:p>
            <a:r>
              <a:rPr lang="en-US" dirty="0" smtClean="0"/>
              <a:t>The empire had slowly weakened.</a:t>
            </a:r>
          </a:p>
          <a:p>
            <a:r>
              <a:rPr lang="en-US" dirty="0" smtClean="0"/>
              <a:t>It was unable to resist the German Barbarians.</a:t>
            </a:r>
          </a:p>
          <a:p>
            <a:r>
              <a:rPr lang="en-US" dirty="0" smtClean="0"/>
              <a:t>At this point, the empire breaks up.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755802"/>
            <a:ext cx="4381500" cy="2730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87155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0188" y="150018"/>
            <a:ext cx="8226612" cy="655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45264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72" y="0"/>
            <a:ext cx="9139228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984541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084" y="76200"/>
            <a:ext cx="8229600" cy="1143000"/>
          </a:xfrm>
        </p:spPr>
        <p:txBody>
          <a:bodyPr/>
          <a:lstStyle/>
          <a:p>
            <a:r>
              <a:rPr lang="en-US" dirty="0" smtClean="0"/>
              <a:t>The Middle 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143000"/>
            <a:ext cx="8686800" cy="49831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A new governmental system is formed</a:t>
            </a:r>
          </a:p>
          <a:p>
            <a:pPr marL="0" indent="0">
              <a:buNone/>
            </a:pPr>
            <a:r>
              <a:rPr lang="en-US" dirty="0" smtClean="0"/>
              <a:t>It is known as FEUDALISM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1999" y="3429000"/>
            <a:ext cx="4486627" cy="3364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457074"/>
            <a:ext cx="4572000" cy="3336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34804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Knights and C</a:t>
            </a:r>
            <a:r>
              <a:rPr lang="en-US" dirty="0" smtClean="0"/>
              <a:t>hivalry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14800" y="1600200"/>
            <a:ext cx="4572000" cy="4572000"/>
          </a:xfrm>
        </p:spPr>
        <p:txBody>
          <a:bodyPr/>
          <a:lstStyle/>
          <a:p>
            <a:r>
              <a:rPr lang="en-US" dirty="0" smtClean="0"/>
              <a:t>Knights were the military force for the king</a:t>
            </a:r>
          </a:p>
          <a:p>
            <a:r>
              <a:rPr lang="en-US" dirty="0" smtClean="0"/>
              <a:t>They were excellent warriors and very brave</a:t>
            </a:r>
          </a:p>
          <a:p>
            <a:r>
              <a:rPr lang="en-US" dirty="0" smtClean="0"/>
              <a:t>They adopted a code of honor called </a:t>
            </a:r>
            <a:r>
              <a:rPr lang="en-US" b="1" dirty="0" smtClean="0"/>
              <a:t>CHIVALRY</a:t>
            </a:r>
            <a:endParaRPr lang="en-US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" y="2495550"/>
            <a:ext cx="4121506" cy="314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7889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 smtClean="0"/>
              <a:t>What is History?</a:t>
            </a:r>
            <a:endParaRPr lang="en-US" sz="4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4800" dirty="0" smtClean="0">
                <a:solidFill>
                  <a:schemeClr val="accent6">
                    <a:lumMod val="75000"/>
                  </a:schemeClr>
                </a:solidFill>
              </a:rPr>
              <a:t>HIS</a:t>
            </a:r>
            <a:r>
              <a:rPr lang="en-US" sz="4800" dirty="0" smtClean="0"/>
              <a:t>    </a:t>
            </a:r>
            <a:r>
              <a:rPr lang="en-US" sz="4800" dirty="0" smtClean="0">
                <a:solidFill>
                  <a:srgbClr val="7030A0"/>
                </a:solidFill>
              </a:rPr>
              <a:t>STORY</a:t>
            </a:r>
          </a:p>
          <a:p>
            <a:r>
              <a:rPr lang="en-US" dirty="0" smtClean="0">
                <a:solidFill>
                  <a:srgbClr val="7030A0"/>
                </a:solidFill>
              </a:rPr>
              <a:t>History is the real stories of people in the past.</a:t>
            </a:r>
          </a:p>
          <a:p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History studies the events that happened in the past.</a:t>
            </a:r>
          </a:p>
          <a:p>
            <a:r>
              <a:rPr lang="en-US" sz="2800" dirty="0" smtClean="0"/>
              <a:t>Often this study allows us to better </a:t>
            </a:r>
          </a:p>
          <a:p>
            <a:pPr marL="0" indent="0">
              <a:buNone/>
            </a:pPr>
            <a:r>
              <a:rPr lang="en-US" sz="2800" dirty="0" smtClean="0"/>
              <a:t>	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</a:rPr>
              <a:t>1. understand why the world is the way that it is</a:t>
            </a:r>
          </a:p>
          <a:p>
            <a:pPr marL="0" indent="0">
              <a:buNone/>
            </a:pPr>
            <a:r>
              <a:rPr lang="en-US" sz="2800" dirty="0">
                <a:solidFill>
                  <a:schemeClr val="accent2">
                    <a:lumMod val="75000"/>
                  </a:schemeClr>
                </a:solidFill>
              </a:rPr>
              <a:t>	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</a:rPr>
              <a:t>2. do something to improve the world</a:t>
            </a:r>
            <a:endParaRPr lang="en-US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9791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084" y="76200"/>
            <a:ext cx="8229600" cy="1143000"/>
          </a:xfrm>
        </p:spPr>
        <p:txBody>
          <a:bodyPr/>
          <a:lstStyle/>
          <a:p>
            <a:r>
              <a:rPr lang="en-US" dirty="0" smtClean="0"/>
              <a:t>The Middle 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143000"/>
            <a:ext cx="8686800" cy="4983163"/>
          </a:xfrm>
        </p:spPr>
        <p:txBody>
          <a:bodyPr>
            <a:normAutofit/>
          </a:bodyPr>
          <a:lstStyle/>
          <a:p>
            <a:r>
              <a:rPr lang="en-US" dirty="0" smtClean="0"/>
              <a:t>Violence and cruelty increase, why?</a:t>
            </a:r>
          </a:p>
          <a:p>
            <a:pPr marL="0" indent="0">
              <a:buNone/>
            </a:pPr>
            <a:r>
              <a:rPr lang="en-US" dirty="0" smtClean="0"/>
              <a:t>1. Poor/disconnected government</a:t>
            </a:r>
          </a:p>
          <a:p>
            <a:pPr marL="0" indent="0">
              <a:buNone/>
            </a:pPr>
            <a:r>
              <a:rPr lang="en-US" dirty="0" smtClean="0"/>
              <a:t>2. Very little education or literacy</a:t>
            </a:r>
          </a:p>
          <a:p>
            <a:pPr marL="0" indent="0">
              <a:buNone/>
            </a:pPr>
            <a:r>
              <a:rPr lang="en-US" dirty="0" smtClean="0"/>
              <a:t>3. Many people are on their own without support</a:t>
            </a:r>
          </a:p>
        </p:txBody>
      </p:sp>
    </p:spTree>
    <p:extLst>
      <p:ext uri="{BB962C8B-B14F-4D97-AF65-F5344CB8AC3E}">
        <p14:creationId xmlns:p14="http://schemas.microsoft.com/office/powerpoint/2010/main" xmlns="" val="146334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850392"/>
            <a:ext cx="9144000" cy="6007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94129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The Crusades</a:t>
            </a:r>
            <a:endParaRPr lang="en-US" sz="6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With the rise of Islam, conflicts will emerge between them and the Christians</a:t>
            </a:r>
          </a:p>
          <a:p>
            <a:r>
              <a:rPr lang="en-US" dirty="0" smtClean="0"/>
              <a:t>The Eastern Christians ask for help from the Western Christians.</a:t>
            </a:r>
          </a:p>
          <a:p>
            <a:r>
              <a:rPr lang="en-US" dirty="0" smtClean="0"/>
              <a:t>Their journeys to this area of Palestine and the ensuing conflicts are  now known as:</a:t>
            </a:r>
          </a:p>
          <a:p>
            <a:pPr marL="0" indent="0">
              <a:buNone/>
            </a:pPr>
            <a:r>
              <a:rPr lang="en-US" sz="4000" dirty="0" smtClean="0"/>
              <a:t>THE CRUSADES</a:t>
            </a:r>
          </a:p>
          <a:p>
            <a:r>
              <a:rPr lang="en-US" dirty="0" smtClean="0"/>
              <a:t>Some atrocities done in the name of Christ that were not “Christian” at all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136618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414"/>
            <a:ext cx="9143999" cy="6849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28844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084" y="76200"/>
            <a:ext cx="8229600" cy="1143000"/>
          </a:xfrm>
        </p:spPr>
        <p:txBody>
          <a:bodyPr/>
          <a:lstStyle/>
          <a:p>
            <a:r>
              <a:rPr lang="en-US" dirty="0" smtClean="0"/>
              <a:t>The Middle 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8" y="914400"/>
            <a:ext cx="9104312" cy="5943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Nation states start to form </a:t>
            </a:r>
          </a:p>
          <a:p>
            <a:pPr marL="0" indent="0">
              <a:buNone/>
            </a:pPr>
            <a:r>
              <a:rPr lang="en-US" dirty="0" smtClean="0"/>
              <a:t>(similar to our countries of today)</a:t>
            </a:r>
          </a:p>
          <a:p>
            <a:pPr marL="0" indent="0">
              <a:buNone/>
            </a:pPr>
            <a:r>
              <a:rPr lang="en-US" dirty="0" smtClean="0"/>
              <a:t>as different cities and regions join together such as:</a:t>
            </a:r>
          </a:p>
          <a:p>
            <a:pPr marL="0" indent="0">
              <a:buNone/>
            </a:pPr>
            <a:r>
              <a:rPr lang="en-US" dirty="0" smtClean="0"/>
              <a:t>England, France, </a:t>
            </a:r>
          </a:p>
          <a:p>
            <a:pPr marL="0" indent="0">
              <a:buNone/>
            </a:pPr>
            <a:r>
              <a:rPr lang="en-US" dirty="0" smtClean="0"/>
              <a:t>Spain, Portugal, </a:t>
            </a:r>
          </a:p>
          <a:p>
            <a:pPr marL="0" indent="0">
              <a:buNone/>
            </a:pPr>
            <a:r>
              <a:rPr lang="en-US" dirty="0" smtClean="0"/>
              <a:t>Germany and Italy.</a:t>
            </a:r>
            <a:endParaRPr lang="en-US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29000" y="2743200"/>
            <a:ext cx="5536642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6700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084" y="76200"/>
            <a:ext cx="8229600" cy="1143000"/>
          </a:xfrm>
        </p:spPr>
        <p:txBody>
          <a:bodyPr/>
          <a:lstStyle/>
          <a:p>
            <a:r>
              <a:rPr lang="en-US" dirty="0" smtClean="0"/>
              <a:t>The Middle Ages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-381000"/>
            <a:ext cx="8650288" cy="7046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28515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/>
              <a:t>Ancient history</a:t>
            </a:r>
            <a:endParaRPr lang="en-US" sz="66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Early Recorded Events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2323960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/>
              <a:t>Ancient History</a:t>
            </a:r>
            <a:endParaRPr lang="en-US" sz="5400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word “ANCIENT” means a very long time ago.</a:t>
            </a:r>
          </a:p>
          <a:p>
            <a:r>
              <a:rPr lang="en-US" dirty="0" smtClean="0"/>
              <a:t>This sections discusses some of the earliest records of history that we have.</a:t>
            </a:r>
          </a:p>
          <a:p>
            <a:r>
              <a:rPr lang="en-US" dirty="0" smtClean="0"/>
              <a:t>History is based on what people who experienced things wrote about or recorded in some way like buildings, paintings, sculptures or written language.</a:t>
            </a:r>
          </a:p>
          <a:p>
            <a:r>
              <a:rPr lang="en-US" dirty="0" smtClean="0"/>
              <a:t>This period had very little of this.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65103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/>
              <a:t>Ancient History</a:t>
            </a:r>
            <a:endParaRPr lang="en-US" sz="5400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These events were more than 4000 years ago.</a:t>
            </a:r>
          </a:p>
          <a:p>
            <a:r>
              <a:rPr lang="en-US" dirty="0" smtClean="0"/>
              <a:t>About 1000 years ago the people in Europe developed a new calendar.</a:t>
            </a:r>
          </a:p>
          <a:p>
            <a:r>
              <a:rPr lang="en-US" dirty="0" smtClean="0"/>
              <a:t>It divided time into two categories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3400" y="3886200"/>
            <a:ext cx="4038600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BC</a:t>
            </a:r>
          </a:p>
          <a:p>
            <a:r>
              <a:rPr lang="en-US" sz="2800" dirty="0" smtClean="0">
                <a:solidFill>
                  <a:srgbClr val="7030A0"/>
                </a:solidFill>
              </a:rPr>
              <a:t>This means </a:t>
            </a:r>
            <a:r>
              <a:rPr lang="en-US" sz="2800" dirty="0">
                <a:solidFill>
                  <a:srgbClr val="7030A0"/>
                </a:solidFill>
              </a:rPr>
              <a:t>B</a:t>
            </a:r>
            <a:r>
              <a:rPr lang="en-US" sz="2800" dirty="0" smtClean="0">
                <a:solidFill>
                  <a:srgbClr val="7030A0"/>
                </a:solidFill>
              </a:rPr>
              <a:t>efore Christ</a:t>
            </a:r>
          </a:p>
          <a:p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The time period before Jesus was born</a:t>
            </a:r>
          </a:p>
          <a:p>
            <a:r>
              <a:rPr lang="en-US" sz="2800" dirty="0" smtClean="0">
                <a:solidFill>
                  <a:schemeClr val="accent5">
                    <a:lumMod val="75000"/>
                  </a:schemeClr>
                </a:solidFill>
              </a:rPr>
              <a:t>They count backwards counting down to His birth</a:t>
            </a:r>
            <a:endParaRPr lang="en-US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0" y="3886200"/>
            <a:ext cx="4572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AD</a:t>
            </a:r>
          </a:p>
          <a:p>
            <a:r>
              <a:rPr lang="en-US" sz="2800" dirty="0" err="1" smtClean="0">
                <a:solidFill>
                  <a:srgbClr val="C00000"/>
                </a:solidFill>
              </a:rPr>
              <a:t>Ano</a:t>
            </a:r>
            <a:r>
              <a:rPr lang="en-US" sz="2800" dirty="0" smtClean="0">
                <a:solidFill>
                  <a:srgbClr val="C00000"/>
                </a:solidFill>
              </a:rPr>
              <a:t> </a:t>
            </a:r>
            <a:r>
              <a:rPr lang="en-US" sz="2800" dirty="0" err="1" smtClean="0">
                <a:solidFill>
                  <a:srgbClr val="C00000"/>
                </a:solidFill>
              </a:rPr>
              <a:t>Dominio</a:t>
            </a:r>
            <a:endParaRPr lang="en-US" sz="2800" dirty="0" smtClean="0">
              <a:solidFill>
                <a:srgbClr val="C00000"/>
              </a:solidFill>
            </a:endParaRPr>
          </a:p>
          <a:p>
            <a:r>
              <a:rPr lang="en-US" sz="2800" dirty="0" smtClean="0">
                <a:solidFill>
                  <a:srgbClr val="7030A0"/>
                </a:solidFill>
              </a:rPr>
              <a:t>“The year of the LORD”</a:t>
            </a:r>
          </a:p>
          <a:p>
            <a:r>
              <a:rPr lang="en-US" sz="2800" dirty="0" smtClean="0">
                <a:solidFill>
                  <a:srgbClr val="00B050"/>
                </a:solidFill>
              </a:rPr>
              <a:t>Count from the birth of Jesus until now</a:t>
            </a:r>
            <a:endParaRPr lang="en-US" sz="28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6660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 smtClean="0"/>
              <a:t>Ancient History</a:t>
            </a:r>
            <a:endParaRPr lang="en-US" sz="4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this reason this period is labeled around 3000 BC - 2000 BC.</a:t>
            </a:r>
          </a:p>
          <a:p>
            <a:endParaRPr lang="en-US" dirty="0"/>
          </a:p>
          <a:p>
            <a:r>
              <a:rPr lang="en-US" dirty="0" smtClean="0"/>
              <a:t>Other than religious teachings, most history does not go past this point.</a:t>
            </a:r>
          </a:p>
          <a:p>
            <a:endParaRPr lang="en-US" dirty="0"/>
          </a:p>
          <a:p>
            <a:r>
              <a:rPr lang="en-US" dirty="0" smtClean="0"/>
              <a:t>Therefore, we will begin our study here.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13144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Cradles of Civilization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 descr="C:\Users\AdultEd\Documents\HSE\Documents Worksheets\Social Studies\oldworl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599" y="1143000"/>
            <a:ext cx="7710489" cy="5565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56677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22752</TotalTime>
  <Words>1351</Words>
  <Application>Microsoft Office PowerPoint</Application>
  <PresentationFormat>On-screen Show (4:3)</PresentationFormat>
  <Paragraphs>194</Paragraphs>
  <Slides>45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6" baseType="lpstr">
      <vt:lpstr>Office Theme</vt:lpstr>
      <vt:lpstr>Slide 1</vt:lpstr>
      <vt:lpstr>History Quotes</vt:lpstr>
      <vt:lpstr>History Quotes</vt:lpstr>
      <vt:lpstr>What is History?</vt:lpstr>
      <vt:lpstr>Ancient history</vt:lpstr>
      <vt:lpstr>Ancient History</vt:lpstr>
      <vt:lpstr>Ancient History</vt:lpstr>
      <vt:lpstr>Ancient History</vt:lpstr>
      <vt:lpstr>Cradles of Civilization</vt:lpstr>
      <vt:lpstr>Cradles of Civilization</vt:lpstr>
      <vt:lpstr>Describe Cradles of Civilization</vt:lpstr>
      <vt:lpstr>Describe Cradles of Civilization</vt:lpstr>
      <vt:lpstr>Describe Cradles of Civilization</vt:lpstr>
      <vt:lpstr>Describe Cradles of Civilization</vt:lpstr>
      <vt:lpstr>Cradles of Civilization</vt:lpstr>
      <vt:lpstr>The Rise of empires</vt:lpstr>
      <vt:lpstr>The Rise of Empires</vt:lpstr>
      <vt:lpstr>The Rise of Empires</vt:lpstr>
      <vt:lpstr>The Assyrian Empire</vt:lpstr>
      <vt:lpstr>The Assyrian Empire</vt:lpstr>
      <vt:lpstr>The Babylonian Empire</vt:lpstr>
      <vt:lpstr>The Babylonian Empire</vt:lpstr>
      <vt:lpstr>The Persian Empire</vt:lpstr>
      <vt:lpstr>The Persian Empire</vt:lpstr>
      <vt:lpstr>The Greek Empire</vt:lpstr>
      <vt:lpstr>The Greek Empire</vt:lpstr>
      <vt:lpstr>The Roman Empire</vt:lpstr>
      <vt:lpstr>The Roman Empire</vt:lpstr>
      <vt:lpstr>Roman Empire</vt:lpstr>
      <vt:lpstr>Empires Overview</vt:lpstr>
      <vt:lpstr>Empires Overview</vt:lpstr>
      <vt:lpstr>THE MIDDLE AGES</vt:lpstr>
      <vt:lpstr>The Middle Ages</vt:lpstr>
      <vt:lpstr>The Middle Ages</vt:lpstr>
      <vt:lpstr>What Started This?</vt:lpstr>
      <vt:lpstr>Slide 36</vt:lpstr>
      <vt:lpstr>Slide 37</vt:lpstr>
      <vt:lpstr>The Middle Ages</vt:lpstr>
      <vt:lpstr>Knights and Chivalry</vt:lpstr>
      <vt:lpstr>The Middle Ages</vt:lpstr>
      <vt:lpstr>Slide 41</vt:lpstr>
      <vt:lpstr>The Crusades</vt:lpstr>
      <vt:lpstr>Slide 43</vt:lpstr>
      <vt:lpstr>The Middle Ages</vt:lpstr>
      <vt:lpstr>The Middle Ages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HISTORY</dc:title>
  <dc:creator>AdultEd</dc:creator>
  <cp:lastModifiedBy>Charles</cp:lastModifiedBy>
  <cp:revision>175</cp:revision>
  <dcterms:created xsi:type="dcterms:W3CDTF">2015-06-15T05:31:57Z</dcterms:created>
  <dcterms:modified xsi:type="dcterms:W3CDTF">2018-02-03T19:36:50Z</dcterms:modified>
</cp:coreProperties>
</file>